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sldIdLst>
    <p:sldId id="277" r:id="rId2"/>
    <p:sldId id="283" r:id="rId3"/>
    <p:sldId id="282" r:id="rId4"/>
    <p:sldId id="288" r:id="rId5"/>
    <p:sldId id="296" r:id="rId6"/>
    <p:sldId id="297" r:id="rId7"/>
    <p:sldId id="298" r:id="rId8"/>
    <p:sldId id="294" r:id="rId9"/>
    <p:sldId id="293" r:id="rId10"/>
    <p:sldId id="291" r:id="rId11"/>
    <p:sldId id="292" r:id="rId12"/>
    <p:sldId id="289" r:id="rId13"/>
    <p:sldId id="295" r:id="rId14"/>
    <p:sldId id="290" r:id="rId15"/>
    <p:sldId id="285" r:id="rId16"/>
    <p:sldId id="284" r:id="rId17"/>
    <p:sldId id="276" r:id="rId18"/>
    <p:sldId id="287" r:id="rId19"/>
    <p:sldId id="266" r:id="rId20"/>
    <p:sldId id="275" r:id="rId21"/>
    <p:sldId id="268" r:id="rId22"/>
    <p:sldId id="273" r:id="rId23"/>
    <p:sldId id="271" r:id="rId24"/>
    <p:sldId id="25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BFA"/>
    <a:srgbClr val="E3E4E3"/>
    <a:srgbClr val="FF6600"/>
    <a:srgbClr val="E36F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443"/>
    <p:restoredTop sz="91454"/>
  </p:normalViewPr>
  <p:slideViewPr>
    <p:cSldViewPr snapToGrid="0" snapToObjects="1">
      <p:cViewPr varScale="1">
        <p:scale>
          <a:sx n="145" d="100"/>
          <a:sy n="145" d="100"/>
        </p:scale>
        <p:origin x="1072" y="17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57602C-2A0B-A842-82B3-99E9FDD7858B}" type="datetimeFigureOut">
              <a:rPr lang="en-US" smtClean="0"/>
              <a:t>5/23/26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2B9F67-B2E5-EA46-99FD-C7BCE4A3FC48}" type="slidenum">
              <a:rPr lang="en-US" smtClean="0"/>
              <a:t>‹#›</a:t>
            </a:fld>
            <a:endParaRPr lang="en-US" dirty="0"/>
          </a:p>
        </p:txBody>
      </p:sp>
    </p:spTree>
    <p:extLst>
      <p:ext uri="{BB962C8B-B14F-4D97-AF65-F5344CB8AC3E}">
        <p14:creationId xmlns:p14="http://schemas.microsoft.com/office/powerpoint/2010/main" val="102671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9F67-B2E5-EA46-99FD-C7BCE4A3FC48}" type="slidenum">
              <a:rPr lang="en-US" smtClean="0"/>
              <a:t>1</a:t>
            </a:fld>
            <a:endParaRPr lang="en-US" dirty="0"/>
          </a:p>
        </p:txBody>
      </p:sp>
    </p:spTree>
    <p:extLst>
      <p:ext uri="{BB962C8B-B14F-4D97-AF65-F5344CB8AC3E}">
        <p14:creationId xmlns:p14="http://schemas.microsoft.com/office/powerpoint/2010/main" val="3592454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key components:</a:t>
            </a:r>
          </a:p>
          <a:p>
            <a:r>
              <a:rPr lang="en-US" dirty="0"/>
              <a:t>- The Hydro-Sphere is the sphere filled with water to make it heavy and air to make it buoyant</a:t>
            </a:r>
          </a:p>
          <a:p>
            <a:r>
              <a:rPr lang="en-US" dirty="0"/>
              <a:t>- The Annular Injector is a fitting to direct water from pumps upwards inside of the “b” water tower side to start the system</a:t>
            </a:r>
          </a:p>
          <a:p>
            <a:r>
              <a:rPr lang="en-US" dirty="0"/>
              <a:t>- The Valve Assembly manages the water pressure by opening and closing allowing spheres to float up to the top</a:t>
            </a:r>
          </a:p>
          <a:p>
            <a:r>
              <a:rPr lang="en-US" dirty="0"/>
              <a:t>The Water Tower Bases and the Concrete Water Tank are built on a foundation to withstand 145 mph winds in Aldine, TX a suburb of Houston.</a:t>
            </a:r>
          </a:p>
          <a:p>
            <a:endParaRPr lang="en-US" dirty="0"/>
          </a:p>
        </p:txBody>
      </p:sp>
      <p:sp>
        <p:nvSpPr>
          <p:cNvPr id="4" name="Slide Number Placeholder 3"/>
          <p:cNvSpPr>
            <a:spLocks noGrp="1"/>
          </p:cNvSpPr>
          <p:nvPr>
            <p:ph type="sldNum" sz="quarter" idx="5"/>
          </p:nvPr>
        </p:nvSpPr>
        <p:spPr/>
        <p:txBody>
          <a:bodyPr/>
          <a:lstStyle/>
          <a:p>
            <a:fld id="{582B9F67-B2E5-EA46-99FD-C7BCE4A3FC48}" type="slidenum">
              <a:rPr lang="en-US" smtClean="0"/>
              <a:t>17</a:t>
            </a:fld>
            <a:endParaRPr lang="en-US" dirty="0"/>
          </a:p>
        </p:txBody>
      </p:sp>
    </p:spTree>
    <p:extLst>
      <p:ext uri="{BB962C8B-B14F-4D97-AF65-F5344CB8AC3E}">
        <p14:creationId xmlns:p14="http://schemas.microsoft.com/office/powerpoint/2010/main" val="1211476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physics behind the energy generation.</a:t>
            </a:r>
          </a:p>
          <a:p>
            <a:endParaRPr lang="en-US" dirty="0"/>
          </a:p>
        </p:txBody>
      </p:sp>
      <p:sp>
        <p:nvSpPr>
          <p:cNvPr id="4" name="Slide Number Placeholder 3"/>
          <p:cNvSpPr>
            <a:spLocks noGrp="1"/>
          </p:cNvSpPr>
          <p:nvPr>
            <p:ph type="sldNum" sz="quarter" idx="5"/>
          </p:nvPr>
        </p:nvSpPr>
        <p:spPr/>
        <p:txBody>
          <a:bodyPr/>
          <a:lstStyle/>
          <a:p>
            <a:fld id="{582B9F67-B2E5-EA46-99FD-C7BCE4A3FC48}" type="slidenum">
              <a:rPr lang="en-US" smtClean="0"/>
              <a:t>18</a:t>
            </a:fld>
            <a:endParaRPr lang="en-US" dirty="0"/>
          </a:p>
        </p:txBody>
      </p:sp>
    </p:spTree>
    <p:extLst>
      <p:ext uri="{BB962C8B-B14F-4D97-AF65-F5344CB8AC3E}">
        <p14:creationId xmlns:p14="http://schemas.microsoft.com/office/powerpoint/2010/main" val="1156349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Genergy electricity has the lowest cost per MWh of any comparable energy resource</a:t>
            </a:r>
          </a:p>
          <a:p>
            <a:endParaRPr lang="en-US" dirty="0"/>
          </a:p>
        </p:txBody>
      </p:sp>
      <p:sp>
        <p:nvSpPr>
          <p:cNvPr id="4" name="Slide Number Placeholder 3"/>
          <p:cNvSpPr>
            <a:spLocks noGrp="1"/>
          </p:cNvSpPr>
          <p:nvPr>
            <p:ph type="sldNum" sz="quarter" idx="5"/>
          </p:nvPr>
        </p:nvSpPr>
        <p:spPr/>
        <p:txBody>
          <a:bodyPr/>
          <a:lstStyle/>
          <a:p>
            <a:fld id="{582B9F67-B2E5-EA46-99FD-C7BCE4A3FC48}" type="slidenum">
              <a:rPr lang="en-US" smtClean="0"/>
              <a:t>19</a:t>
            </a:fld>
            <a:endParaRPr lang="en-US" dirty="0"/>
          </a:p>
        </p:txBody>
      </p:sp>
    </p:spTree>
    <p:extLst>
      <p:ext uri="{BB962C8B-B14F-4D97-AF65-F5344CB8AC3E}">
        <p14:creationId xmlns:p14="http://schemas.microsoft.com/office/powerpoint/2010/main" val="966185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359A8-FCD6-75A1-8071-42A0D69C7B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DD4A47-DE05-E39F-03BF-4F95B71F88A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1284993-F42B-95A1-D2FD-56E5AD97EB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Genergy is a vertical solution with the highest Energy Density Footprint and the same amount of operating hours per year as nuclear. We exceed nuclear with 100% UP TIME by releasing the “Governor” or “Braking System” that keeps the system moving at 10 feet per second when the -2.25g accelerating the sphere to the top wants to accelerate to 65 fps. When we want to do maintenance or if we need to repair something we immediate accelerate the system to produce the same electricity without the missing unit.</a:t>
            </a:r>
          </a:p>
          <a:p>
            <a:endParaRPr lang="en-US" dirty="0"/>
          </a:p>
        </p:txBody>
      </p:sp>
      <p:sp>
        <p:nvSpPr>
          <p:cNvPr id="4" name="Slide Number Placeholder 3">
            <a:extLst>
              <a:ext uri="{FF2B5EF4-FFF2-40B4-BE49-F238E27FC236}">
                <a16:creationId xmlns:a16="http://schemas.microsoft.com/office/drawing/2014/main" id="{6172422E-C412-700B-E152-E2247E904F2A}"/>
              </a:ext>
            </a:extLst>
          </p:cNvPr>
          <p:cNvSpPr>
            <a:spLocks noGrp="1"/>
          </p:cNvSpPr>
          <p:nvPr>
            <p:ph type="sldNum" sz="quarter" idx="5"/>
          </p:nvPr>
        </p:nvSpPr>
        <p:spPr/>
        <p:txBody>
          <a:bodyPr/>
          <a:lstStyle/>
          <a:p>
            <a:fld id="{582B9F67-B2E5-EA46-99FD-C7BCE4A3FC48}" type="slidenum">
              <a:rPr lang="en-US" smtClean="0"/>
              <a:t>20</a:t>
            </a:fld>
            <a:endParaRPr lang="en-US" dirty="0"/>
          </a:p>
        </p:txBody>
      </p:sp>
    </p:spTree>
    <p:extLst>
      <p:ext uri="{BB962C8B-B14F-4D97-AF65-F5344CB8AC3E}">
        <p14:creationId xmlns:p14="http://schemas.microsoft.com/office/powerpoint/2010/main" val="3267060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shows the modular nature of the design. We combine systems to add power easily and efficiently. 1 Tower System = 2 MW and 4 – pack = 8 MW operating at 10 feet per second. If we take 2 Tower Systems down but let the feet per second go to 20 instead of 10 fps we still deliver 8 MW. The Tower Systems are 20’ modules that are bolted on top of each other and lifted in place by a crane or hoist.</a:t>
            </a:r>
          </a:p>
          <a:p>
            <a:endParaRPr lang="en-US" dirty="0"/>
          </a:p>
        </p:txBody>
      </p:sp>
      <p:sp>
        <p:nvSpPr>
          <p:cNvPr id="4" name="Slide Number Placeholder 3"/>
          <p:cNvSpPr>
            <a:spLocks noGrp="1"/>
          </p:cNvSpPr>
          <p:nvPr>
            <p:ph type="sldNum" sz="quarter" idx="5"/>
          </p:nvPr>
        </p:nvSpPr>
        <p:spPr/>
        <p:txBody>
          <a:bodyPr/>
          <a:lstStyle/>
          <a:p>
            <a:fld id="{582B9F67-B2E5-EA46-99FD-C7BCE4A3FC48}" type="slidenum">
              <a:rPr lang="en-US" smtClean="0"/>
              <a:t>21</a:t>
            </a:fld>
            <a:endParaRPr lang="en-US" dirty="0"/>
          </a:p>
        </p:txBody>
      </p:sp>
    </p:spTree>
    <p:extLst>
      <p:ext uri="{BB962C8B-B14F-4D97-AF65-F5344CB8AC3E}">
        <p14:creationId xmlns:p14="http://schemas.microsoft.com/office/powerpoint/2010/main" val="577654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G-Ship LLC has partnered with the largest Engineering, Procurement, and Construction (EPC)</a:t>
            </a:r>
            <a:r>
              <a:rPr lang="en-US" dirty="0">
                <a:solidFill>
                  <a:srgbClr val="FF0000"/>
                </a:solidFill>
              </a:rPr>
              <a:t> </a:t>
            </a:r>
            <a:r>
              <a:rPr lang="en-US" dirty="0"/>
              <a:t>firms ready to construct anywhere in the USA today. </a:t>
            </a:r>
          </a:p>
          <a:p>
            <a:pPr marL="171450" indent="-171450">
              <a:buFontTx/>
              <a:buChar char="-"/>
            </a:pPr>
            <a:r>
              <a:rPr lang="en-US" dirty="0"/>
              <a:t>Harvey Cleary is the LARGEST COMMERCIAL CONSTRUCTION COMPANY IN TEXAS. </a:t>
            </a:r>
          </a:p>
          <a:p>
            <a:pPr marL="171450" indent="-171450">
              <a:buFontTx/>
              <a:buChar char="-"/>
            </a:pPr>
            <a:r>
              <a:rPr lang="en-US" dirty="0"/>
              <a:t>Gensler Architects is the largest commercial architecture firm IN THE WORLD. </a:t>
            </a:r>
          </a:p>
          <a:p>
            <a:pPr marL="171450" indent="-171450">
              <a:buFontTx/>
              <a:buChar char="-"/>
            </a:pPr>
            <a:r>
              <a:rPr lang="en-US" dirty="0"/>
              <a:t>Burns &amp; McDonnell is the 14</a:t>
            </a:r>
            <a:r>
              <a:rPr lang="en-US" baseline="30000" dirty="0"/>
              <a:t>th</a:t>
            </a:r>
            <a:r>
              <a:rPr lang="en-US" dirty="0"/>
              <a:t> LARGEST EPC Company in the United States.</a:t>
            </a:r>
          </a:p>
          <a:p>
            <a:endParaRPr lang="en-US" dirty="0"/>
          </a:p>
        </p:txBody>
      </p:sp>
      <p:sp>
        <p:nvSpPr>
          <p:cNvPr id="4" name="Slide Number Placeholder 3"/>
          <p:cNvSpPr>
            <a:spLocks noGrp="1"/>
          </p:cNvSpPr>
          <p:nvPr>
            <p:ph type="sldNum" sz="quarter" idx="5"/>
          </p:nvPr>
        </p:nvSpPr>
        <p:spPr/>
        <p:txBody>
          <a:bodyPr/>
          <a:lstStyle/>
          <a:p>
            <a:fld id="{582B9F67-B2E5-EA46-99FD-C7BCE4A3FC48}" type="slidenum">
              <a:rPr lang="en-US" smtClean="0"/>
              <a:t>22</a:t>
            </a:fld>
            <a:endParaRPr lang="en-US" dirty="0"/>
          </a:p>
        </p:txBody>
      </p:sp>
    </p:spTree>
    <p:extLst>
      <p:ext uri="{BB962C8B-B14F-4D97-AF65-F5344CB8AC3E}">
        <p14:creationId xmlns:p14="http://schemas.microsoft.com/office/powerpoint/2010/main" val="1904612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9F67-B2E5-EA46-99FD-C7BCE4A3FC48}" type="slidenum">
              <a:rPr lang="en-US" smtClean="0"/>
              <a:t>23</a:t>
            </a:fld>
            <a:endParaRPr lang="en-US" dirty="0"/>
          </a:p>
        </p:txBody>
      </p:sp>
    </p:spTree>
    <p:extLst>
      <p:ext uri="{BB962C8B-B14F-4D97-AF65-F5344CB8AC3E}">
        <p14:creationId xmlns:p14="http://schemas.microsoft.com/office/powerpoint/2010/main" val="609895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9F67-B2E5-EA46-99FD-C7BCE4A3FC48}" type="slidenum">
              <a:rPr lang="en-US" smtClean="0"/>
              <a:t>24</a:t>
            </a:fld>
            <a:endParaRPr lang="en-US" dirty="0"/>
          </a:p>
        </p:txBody>
      </p:sp>
    </p:spTree>
    <p:extLst>
      <p:ext uri="{BB962C8B-B14F-4D97-AF65-F5344CB8AC3E}">
        <p14:creationId xmlns:p14="http://schemas.microsoft.com/office/powerpoint/2010/main" val="1807033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ctr"/>
            <a:r>
              <a:rPr lang="en-US" dirty="0"/>
              <a:t>Weeks not months for construction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Regulatory permits are easier and quicker to achieve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COTS</a:t>
            </a:r>
          </a:p>
          <a:p>
            <a:endParaRPr lang="en-US" dirty="0"/>
          </a:p>
        </p:txBody>
      </p:sp>
      <p:sp>
        <p:nvSpPr>
          <p:cNvPr id="4" name="Slide Number Placeholder 3"/>
          <p:cNvSpPr>
            <a:spLocks noGrp="1"/>
          </p:cNvSpPr>
          <p:nvPr>
            <p:ph type="sldNum" sz="quarter" idx="5"/>
          </p:nvPr>
        </p:nvSpPr>
        <p:spPr/>
        <p:txBody>
          <a:bodyPr/>
          <a:lstStyle/>
          <a:p>
            <a:fld id="{582B9F67-B2E5-EA46-99FD-C7BCE4A3FC48}" type="slidenum">
              <a:rPr lang="en-US" smtClean="0"/>
              <a:t>2</a:t>
            </a:fld>
            <a:endParaRPr lang="en-US" dirty="0"/>
          </a:p>
        </p:txBody>
      </p:sp>
    </p:spTree>
    <p:extLst>
      <p:ext uri="{BB962C8B-B14F-4D97-AF65-F5344CB8AC3E}">
        <p14:creationId xmlns:p14="http://schemas.microsoft.com/office/powerpoint/2010/main" val="1688062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https://</a:t>
            </a:r>
            <a:r>
              <a:rPr lang="en-US" dirty="0" err="1"/>
              <a:t>aigovernance.com</a:t>
            </a:r>
            <a:r>
              <a:rPr lang="en-US"/>
              <a:t>/entry/eo-14318-accelerating-federal-permitting-data-center-infrastructure-2026</a:t>
            </a:r>
          </a:p>
          <a:p>
            <a:endParaRPr lang="en-US" dirty="0"/>
          </a:p>
        </p:txBody>
      </p:sp>
      <p:sp>
        <p:nvSpPr>
          <p:cNvPr id="4" name="Slide Number Placeholder 3"/>
          <p:cNvSpPr>
            <a:spLocks noGrp="1"/>
          </p:cNvSpPr>
          <p:nvPr>
            <p:ph type="sldNum" sz="quarter" idx="5"/>
          </p:nvPr>
        </p:nvSpPr>
        <p:spPr/>
        <p:txBody>
          <a:bodyPr/>
          <a:lstStyle/>
          <a:p>
            <a:fld id="{582B9F67-B2E5-EA46-99FD-C7BCE4A3FC48}" type="slidenum">
              <a:rPr lang="en-US" smtClean="0"/>
              <a:t>3</a:t>
            </a:fld>
            <a:endParaRPr lang="en-US" dirty="0"/>
          </a:p>
        </p:txBody>
      </p:sp>
    </p:spTree>
    <p:extLst>
      <p:ext uri="{BB962C8B-B14F-4D97-AF65-F5344CB8AC3E}">
        <p14:creationId xmlns:p14="http://schemas.microsoft.com/office/powerpoint/2010/main" val="2674996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9F67-B2E5-EA46-99FD-C7BCE4A3FC48}" type="slidenum">
              <a:rPr lang="en-US" smtClean="0"/>
              <a:t>4</a:t>
            </a:fld>
            <a:endParaRPr lang="en-US" dirty="0"/>
          </a:p>
        </p:txBody>
      </p:sp>
    </p:spTree>
    <p:extLst>
      <p:ext uri="{BB962C8B-B14F-4D97-AF65-F5344CB8AC3E}">
        <p14:creationId xmlns:p14="http://schemas.microsoft.com/office/powerpoint/2010/main" val="1601454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9F67-B2E5-EA46-99FD-C7BCE4A3FC48}" type="slidenum">
              <a:rPr lang="en-US" smtClean="0"/>
              <a:t>5</a:t>
            </a:fld>
            <a:endParaRPr lang="en-US" dirty="0"/>
          </a:p>
        </p:txBody>
      </p:sp>
    </p:spTree>
    <p:extLst>
      <p:ext uri="{BB962C8B-B14F-4D97-AF65-F5344CB8AC3E}">
        <p14:creationId xmlns:p14="http://schemas.microsoft.com/office/powerpoint/2010/main" val="4266499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9F67-B2E5-EA46-99FD-C7BCE4A3FC48}" type="slidenum">
              <a:rPr lang="en-US" smtClean="0"/>
              <a:t>6</a:t>
            </a:fld>
            <a:endParaRPr lang="en-US" dirty="0"/>
          </a:p>
        </p:txBody>
      </p:sp>
    </p:spTree>
    <p:extLst>
      <p:ext uri="{BB962C8B-B14F-4D97-AF65-F5344CB8AC3E}">
        <p14:creationId xmlns:p14="http://schemas.microsoft.com/office/powerpoint/2010/main" val="3409827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Online commentary says “Underground construction is not suitable for residential or commercial real estate because people want open air views. But our design is sunny, bright, and fresh. The architecture is very appealing.</a:t>
            </a:r>
          </a:p>
        </p:txBody>
      </p:sp>
      <p:sp>
        <p:nvSpPr>
          <p:cNvPr id="4" name="Slide Number Placeholder 3"/>
          <p:cNvSpPr>
            <a:spLocks noGrp="1"/>
          </p:cNvSpPr>
          <p:nvPr>
            <p:ph type="sldNum" sz="quarter" idx="5"/>
          </p:nvPr>
        </p:nvSpPr>
        <p:spPr/>
        <p:txBody>
          <a:bodyPr/>
          <a:lstStyle/>
          <a:p>
            <a:fld id="{582B9F67-B2E5-EA46-99FD-C7BCE4A3FC48}" type="slidenum">
              <a:rPr lang="en-US" smtClean="0"/>
              <a:t>7</a:t>
            </a:fld>
            <a:endParaRPr lang="en-US" dirty="0"/>
          </a:p>
        </p:txBody>
      </p:sp>
    </p:spTree>
    <p:extLst>
      <p:ext uri="{BB962C8B-B14F-4D97-AF65-F5344CB8AC3E}">
        <p14:creationId xmlns:p14="http://schemas.microsoft.com/office/powerpoint/2010/main" val="1060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introduces the concept and states we have a US patent. The simple physics illustrated here shows the Force in arrows of gravity and it’s artifact buoyancy working on spheres </a:t>
            </a:r>
          </a:p>
          <a:p>
            <a:endParaRPr lang="en-US" dirty="0"/>
          </a:p>
        </p:txBody>
      </p:sp>
      <p:sp>
        <p:nvSpPr>
          <p:cNvPr id="4" name="Slide Number Placeholder 3"/>
          <p:cNvSpPr>
            <a:spLocks noGrp="1"/>
          </p:cNvSpPr>
          <p:nvPr>
            <p:ph type="sldNum" sz="quarter" idx="5"/>
          </p:nvPr>
        </p:nvSpPr>
        <p:spPr/>
        <p:txBody>
          <a:bodyPr/>
          <a:lstStyle/>
          <a:p>
            <a:fld id="{582B9F67-B2E5-EA46-99FD-C7BCE4A3FC48}" type="slidenum">
              <a:rPr lang="en-US" smtClean="0"/>
              <a:t>15</a:t>
            </a:fld>
            <a:endParaRPr lang="en-US" dirty="0"/>
          </a:p>
        </p:txBody>
      </p:sp>
    </p:spTree>
    <p:extLst>
      <p:ext uri="{BB962C8B-B14F-4D97-AF65-F5344CB8AC3E}">
        <p14:creationId xmlns:p14="http://schemas.microsoft.com/office/powerpoint/2010/main" val="1298937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nSpc>
                <a:spcPct val="150000"/>
              </a:lnSpc>
            </a:pPr>
            <a:r>
              <a:rPr lang="en-US" sz="1200" dirty="0">
                <a:latin typeface="Cambria" panose="02040503050406030204" pitchFamily="18" charset="0"/>
                <a:ea typeface="MS Mincho" panose="02020609040205080304" pitchFamily="49" charset="-128"/>
                <a:cs typeface="Arial" panose="020B0604020202020204" pitchFamily="34" charset="0"/>
              </a:rPr>
              <a:t>Outcome:</a:t>
            </a:r>
          </a:p>
          <a:p>
            <a:pPr>
              <a:lnSpc>
                <a:spcPct val="150000"/>
              </a:lnSpc>
            </a:pPr>
            <a:r>
              <a:rPr lang="en-US" sz="1200" dirty="0">
                <a:latin typeface="Cambria" panose="02040503050406030204" pitchFamily="18" charset="0"/>
                <a:ea typeface="MS Mincho" panose="02020609040205080304" pitchFamily="49" charset="-128"/>
                <a:cs typeface="Arial" panose="020B0604020202020204" pitchFamily="34" charset="0"/>
              </a:rPr>
              <a:t>When </a:t>
            </a:r>
            <a:r>
              <a:rPr lang="en-US" sz="1200" b="1" dirty="0">
                <a:latin typeface="Cambria" panose="02040503050406030204" pitchFamily="18" charset="0"/>
                <a:ea typeface="MS Mincho" panose="02020609040205080304" pitchFamily="49" charset="-128"/>
                <a:cs typeface="Arial" panose="020B0604020202020204" pitchFamily="34" charset="0"/>
              </a:rPr>
              <a:t>G-SHIP LLC</a:t>
            </a:r>
            <a:r>
              <a:rPr lang="en-US" sz="1200" dirty="0">
                <a:latin typeface="Cambria" panose="02040503050406030204" pitchFamily="18" charset="0"/>
                <a:ea typeface="MS Mincho" panose="02020609040205080304" pitchFamily="49" charset="-128"/>
                <a:cs typeface="Arial" panose="020B0604020202020204" pitchFamily="34" charset="0"/>
              </a:rPr>
              <a:t> approached VWKU and Wolfram Consulting for  engineered design,  Mathematical Modeling, and Simulation </a:t>
            </a:r>
          </a:p>
          <a:p>
            <a:pPr>
              <a:lnSpc>
                <a:spcPct val="150000"/>
              </a:lnSpc>
            </a:pPr>
            <a:r>
              <a:rPr lang="en-US" sz="1200" dirty="0">
                <a:latin typeface="Cambria" panose="02040503050406030204" pitchFamily="18" charset="0"/>
                <a:ea typeface="MS Mincho" panose="02020609040205080304" pitchFamily="49" charset="-128"/>
                <a:cs typeface="Arial" panose="020B0604020202020204" pitchFamily="34" charset="0"/>
              </a:rPr>
              <a:t>The lead PhD in Mathematics questioned the patent. After the testing he validated that the system produces considerably more energy than it uses.</a:t>
            </a:r>
          </a:p>
          <a:p>
            <a:endParaRPr lang="en-US" dirty="0"/>
          </a:p>
        </p:txBody>
      </p:sp>
      <p:sp>
        <p:nvSpPr>
          <p:cNvPr id="4" name="Slide Number Placeholder 3"/>
          <p:cNvSpPr>
            <a:spLocks noGrp="1"/>
          </p:cNvSpPr>
          <p:nvPr>
            <p:ph type="sldNum" sz="quarter" idx="5"/>
          </p:nvPr>
        </p:nvSpPr>
        <p:spPr/>
        <p:txBody>
          <a:bodyPr/>
          <a:lstStyle/>
          <a:p>
            <a:fld id="{582B9F67-B2E5-EA46-99FD-C7BCE4A3FC48}" type="slidenum">
              <a:rPr lang="en-US" smtClean="0"/>
              <a:t>16</a:t>
            </a:fld>
            <a:endParaRPr lang="en-US" dirty="0"/>
          </a:p>
        </p:txBody>
      </p:sp>
    </p:spTree>
    <p:extLst>
      <p:ext uri="{BB962C8B-B14F-4D97-AF65-F5344CB8AC3E}">
        <p14:creationId xmlns:p14="http://schemas.microsoft.com/office/powerpoint/2010/main" val="3524501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50C5-29F7-0F42-A4C6-8C7A6F4CA8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774BA8-191E-B54C-9D48-11C3CB5EC3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51391D-432E-CD4C-B952-7D66392F81DE}"/>
              </a:ext>
            </a:extLst>
          </p:cNvPr>
          <p:cNvSpPr>
            <a:spLocks noGrp="1"/>
          </p:cNvSpPr>
          <p:nvPr>
            <p:ph type="dt" sz="half" idx="10"/>
          </p:nvPr>
        </p:nvSpPr>
        <p:spPr/>
        <p:txBody>
          <a:bodyPr/>
          <a:lstStyle/>
          <a:p>
            <a:fld id="{6E317559-A97B-F340-8811-A9E5E38469C3}" type="datetime1">
              <a:rPr lang="en-US" smtClean="0"/>
              <a:t>5/23/26</a:t>
            </a:fld>
            <a:endParaRPr lang="en-US" dirty="0"/>
          </a:p>
        </p:txBody>
      </p:sp>
      <p:sp>
        <p:nvSpPr>
          <p:cNvPr id="5" name="Footer Placeholder 4">
            <a:extLst>
              <a:ext uri="{FF2B5EF4-FFF2-40B4-BE49-F238E27FC236}">
                <a16:creationId xmlns:a16="http://schemas.microsoft.com/office/drawing/2014/main" id="{EA219F53-BD80-F54F-A79F-68D4A9C0A8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5B9545-59F9-E44B-A068-32D59E56D207}"/>
              </a:ext>
            </a:extLst>
          </p:cNvPr>
          <p:cNvSpPr>
            <a:spLocks noGrp="1"/>
          </p:cNvSpPr>
          <p:nvPr>
            <p:ph type="sldNum" sz="quarter" idx="12"/>
          </p:nvPr>
        </p:nvSpPr>
        <p:spPr/>
        <p:txBody>
          <a:bodyPr/>
          <a:lstStyle/>
          <a:p>
            <a:fld id="{E2DA9AF4-AB34-7244-8F4B-3C98FACDA519}" type="slidenum">
              <a:rPr lang="en-US" smtClean="0"/>
              <a:t>‹#›</a:t>
            </a:fld>
            <a:endParaRPr lang="en-US" dirty="0"/>
          </a:p>
        </p:txBody>
      </p:sp>
    </p:spTree>
    <p:extLst>
      <p:ext uri="{BB962C8B-B14F-4D97-AF65-F5344CB8AC3E}">
        <p14:creationId xmlns:p14="http://schemas.microsoft.com/office/powerpoint/2010/main" val="2055907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E204-8AA3-3647-8E8D-BD28D17AFA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070966-3A75-2947-B624-75FBB2F0189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EF4E1-4143-EE42-9505-C01E29C38D06}"/>
              </a:ext>
            </a:extLst>
          </p:cNvPr>
          <p:cNvSpPr>
            <a:spLocks noGrp="1"/>
          </p:cNvSpPr>
          <p:nvPr>
            <p:ph type="dt" sz="half" idx="10"/>
          </p:nvPr>
        </p:nvSpPr>
        <p:spPr/>
        <p:txBody>
          <a:bodyPr/>
          <a:lstStyle/>
          <a:p>
            <a:fld id="{8F4DDB6A-15E2-894D-AFBB-B773B51C6EF2}" type="datetime1">
              <a:rPr lang="en-US" smtClean="0"/>
              <a:t>5/23/26</a:t>
            </a:fld>
            <a:endParaRPr lang="en-US" dirty="0"/>
          </a:p>
        </p:txBody>
      </p:sp>
      <p:sp>
        <p:nvSpPr>
          <p:cNvPr id="5" name="Footer Placeholder 4">
            <a:extLst>
              <a:ext uri="{FF2B5EF4-FFF2-40B4-BE49-F238E27FC236}">
                <a16:creationId xmlns:a16="http://schemas.microsoft.com/office/drawing/2014/main" id="{CABD32DC-550F-2F4E-BB82-003A997070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90C180-FF29-0247-9042-5AD4DF3EBA75}"/>
              </a:ext>
            </a:extLst>
          </p:cNvPr>
          <p:cNvSpPr>
            <a:spLocks noGrp="1"/>
          </p:cNvSpPr>
          <p:nvPr>
            <p:ph type="sldNum" sz="quarter" idx="12"/>
          </p:nvPr>
        </p:nvSpPr>
        <p:spPr/>
        <p:txBody>
          <a:bodyPr/>
          <a:lstStyle/>
          <a:p>
            <a:fld id="{E2DA9AF4-AB34-7244-8F4B-3C98FACDA519}" type="slidenum">
              <a:rPr lang="en-US" smtClean="0"/>
              <a:t>‹#›</a:t>
            </a:fld>
            <a:endParaRPr lang="en-US" dirty="0"/>
          </a:p>
        </p:txBody>
      </p:sp>
    </p:spTree>
    <p:extLst>
      <p:ext uri="{BB962C8B-B14F-4D97-AF65-F5344CB8AC3E}">
        <p14:creationId xmlns:p14="http://schemas.microsoft.com/office/powerpoint/2010/main" val="28712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793EF-EEC0-8A4B-9745-8B5B0511A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9B9A44-3574-2943-9470-6FBB8C0E9FB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5F57E-8D3C-674B-874A-8BB45DD59E46}"/>
              </a:ext>
            </a:extLst>
          </p:cNvPr>
          <p:cNvSpPr>
            <a:spLocks noGrp="1"/>
          </p:cNvSpPr>
          <p:nvPr>
            <p:ph type="dt" sz="half" idx="10"/>
          </p:nvPr>
        </p:nvSpPr>
        <p:spPr/>
        <p:txBody>
          <a:bodyPr/>
          <a:lstStyle/>
          <a:p>
            <a:fld id="{3D4F8CFA-5F4D-A740-BDA2-5A1127BBA182}" type="datetime1">
              <a:rPr lang="en-US" smtClean="0"/>
              <a:t>5/23/26</a:t>
            </a:fld>
            <a:endParaRPr lang="en-US" dirty="0"/>
          </a:p>
        </p:txBody>
      </p:sp>
      <p:sp>
        <p:nvSpPr>
          <p:cNvPr id="5" name="Footer Placeholder 4">
            <a:extLst>
              <a:ext uri="{FF2B5EF4-FFF2-40B4-BE49-F238E27FC236}">
                <a16:creationId xmlns:a16="http://schemas.microsoft.com/office/drawing/2014/main" id="{13A4EF10-278F-814E-B7AA-39CCE1588F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3472F39-4479-A846-B44B-D532CCF62024}"/>
              </a:ext>
            </a:extLst>
          </p:cNvPr>
          <p:cNvSpPr>
            <a:spLocks noGrp="1"/>
          </p:cNvSpPr>
          <p:nvPr>
            <p:ph type="sldNum" sz="quarter" idx="12"/>
          </p:nvPr>
        </p:nvSpPr>
        <p:spPr/>
        <p:txBody>
          <a:bodyPr/>
          <a:lstStyle/>
          <a:p>
            <a:fld id="{E2DA9AF4-AB34-7244-8F4B-3C98FACDA519}" type="slidenum">
              <a:rPr lang="en-US" smtClean="0"/>
              <a:t>‹#›</a:t>
            </a:fld>
            <a:endParaRPr lang="en-US" dirty="0"/>
          </a:p>
        </p:txBody>
      </p:sp>
    </p:spTree>
    <p:extLst>
      <p:ext uri="{BB962C8B-B14F-4D97-AF65-F5344CB8AC3E}">
        <p14:creationId xmlns:p14="http://schemas.microsoft.com/office/powerpoint/2010/main" val="3351834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824FE-300C-7546-B1E9-D28823EA4B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B90CB5-58AD-384C-A5C6-8B3446FA80F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C7922-2112-EA4F-A6EE-610E4D4BEBFF}"/>
              </a:ext>
            </a:extLst>
          </p:cNvPr>
          <p:cNvSpPr>
            <a:spLocks noGrp="1"/>
          </p:cNvSpPr>
          <p:nvPr>
            <p:ph type="dt" sz="half" idx="10"/>
          </p:nvPr>
        </p:nvSpPr>
        <p:spPr/>
        <p:txBody>
          <a:bodyPr/>
          <a:lstStyle/>
          <a:p>
            <a:fld id="{0AFDE801-2CB8-4F48-AA54-59C6C27C9530}" type="datetime1">
              <a:rPr lang="en-US" smtClean="0"/>
              <a:t>5/23/26</a:t>
            </a:fld>
            <a:endParaRPr lang="en-US" dirty="0"/>
          </a:p>
        </p:txBody>
      </p:sp>
      <p:sp>
        <p:nvSpPr>
          <p:cNvPr id="5" name="Footer Placeholder 4">
            <a:extLst>
              <a:ext uri="{FF2B5EF4-FFF2-40B4-BE49-F238E27FC236}">
                <a16:creationId xmlns:a16="http://schemas.microsoft.com/office/drawing/2014/main" id="{A6202AB3-30BD-CB46-A094-993F867238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06ED7D-EFB0-E84E-B6EB-DF741B4719F4}"/>
              </a:ext>
            </a:extLst>
          </p:cNvPr>
          <p:cNvSpPr>
            <a:spLocks noGrp="1"/>
          </p:cNvSpPr>
          <p:nvPr>
            <p:ph type="sldNum" sz="quarter" idx="12"/>
          </p:nvPr>
        </p:nvSpPr>
        <p:spPr/>
        <p:txBody>
          <a:bodyPr/>
          <a:lstStyle/>
          <a:p>
            <a:fld id="{E2DA9AF4-AB34-7244-8F4B-3C98FACDA519}" type="slidenum">
              <a:rPr lang="en-US" smtClean="0"/>
              <a:t>‹#›</a:t>
            </a:fld>
            <a:endParaRPr lang="en-US" dirty="0"/>
          </a:p>
        </p:txBody>
      </p:sp>
    </p:spTree>
    <p:extLst>
      <p:ext uri="{BB962C8B-B14F-4D97-AF65-F5344CB8AC3E}">
        <p14:creationId xmlns:p14="http://schemas.microsoft.com/office/powerpoint/2010/main" val="868566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23C15-4BBC-DE4F-8AC1-8F8A6531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45BA36-21AF-3B42-9325-E70503EE04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5660721-97CD-0A4B-8F37-AD4676EB0422}"/>
              </a:ext>
            </a:extLst>
          </p:cNvPr>
          <p:cNvSpPr>
            <a:spLocks noGrp="1"/>
          </p:cNvSpPr>
          <p:nvPr>
            <p:ph type="dt" sz="half" idx="10"/>
          </p:nvPr>
        </p:nvSpPr>
        <p:spPr/>
        <p:txBody>
          <a:bodyPr/>
          <a:lstStyle/>
          <a:p>
            <a:fld id="{F5909367-FD4E-2742-9259-6BB64942ADF1}" type="datetime1">
              <a:rPr lang="en-US" smtClean="0"/>
              <a:t>5/23/26</a:t>
            </a:fld>
            <a:endParaRPr lang="en-US" dirty="0"/>
          </a:p>
        </p:txBody>
      </p:sp>
      <p:sp>
        <p:nvSpPr>
          <p:cNvPr id="5" name="Footer Placeholder 4">
            <a:extLst>
              <a:ext uri="{FF2B5EF4-FFF2-40B4-BE49-F238E27FC236}">
                <a16:creationId xmlns:a16="http://schemas.microsoft.com/office/drawing/2014/main" id="{7B7F4676-DD13-B34D-9943-490828EAD5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C9BA6C-589B-6A43-856D-E90B03794A48}"/>
              </a:ext>
            </a:extLst>
          </p:cNvPr>
          <p:cNvSpPr>
            <a:spLocks noGrp="1"/>
          </p:cNvSpPr>
          <p:nvPr>
            <p:ph type="sldNum" sz="quarter" idx="12"/>
          </p:nvPr>
        </p:nvSpPr>
        <p:spPr/>
        <p:txBody>
          <a:bodyPr/>
          <a:lstStyle/>
          <a:p>
            <a:fld id="{E2DA9AF4-AB34-7244-8F4B-3C98FACDA519}" type="slidenum">
              <a:rPr lang="en-US" smtClean="0"/>
              <a:t>‹#›</a:t>
            </a:fld>
            <a:endParaRPr lang="en-US" dirty="0"/>
          </a:p>
        </p:txBody>
      </p:sp>
    </p:spTree>
    <p:extLst>
      <p:ext uri="{BB962C8B-B14F-4D97-AF65-F5344CB8AC3E}">
        <p14:creationId xmlns:p14="http://schemas.microsoft.com/office/powerpoint/2010/main" val="23891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3514E-4551-7B4D-9B68-60C6019F0F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7AE52F-49E7-BF47-A8CF-35A0BCD7A1C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FD534C-9EE7-6F46-A475-5F1AB3BAF76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1925BB-F570-2F42-BEA8-B9556D1A21D5}"/>
              </a:ext>
            </a:extLst>
          </p:cNvPr>
          <p:cNvSpPr>
            <a:spLocks noGrp="1"/>
          </p:cNvSpPr>
          <p:nvPr>
            <p:ph type="dt" sz="half" idx="10"/>
          </p:nvPr>
        </p:nvSpPr>
        <p:spPr/>
        <p:txBody>
          <a:bodyPr/>
          <a:lstStyle/>
          <a:p>
            <a:fld id="{E8A9F7DE-B467-AD4B-8B87-C3401682728E}" type="datetime1">
              <a:rPr lang="en-US" smtClean="0"/>
              <a:t>5/23/26</a:t>
            </a:fld>
            <a:endParaRPr lang="en-US" dirty="0"/>
          </a:p>
        </p:txBody>
      </p:sp>
      <p:sp>
        <p:nvSpPr>
          <p:cNvPr id="6" name="Footer Placeholder 5">
            <a:extLst>
              <a:ext uri="{FF2B5EF4-FFF2-40B4-BE49-F238E27FC236}">
                <a16:creationId xmlns:a16="http://schemas.microsoft.com/office/drawing/2014/main" id="{AFF82E3C-6FEE-DC40-A209-27ACBF46072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23A49BF-DD5D-9246-8400-D1921D17BBAE}"/>
              </a:ext>
            </a:extLst>
          </p:cNvPr>
          <p:cNvSpPr>
            <a:spLocks noGrp="1"/>
          </p:cNvSpPr>
          <p:nvPr>
            <p:ph type="sldNum" sz="quarter" idx="12"/>
          </p:nvPr>
        </p:nvSpPr>
        <p:spPr/>
        <p:txBody>
          <a:bodyPr/>
          <a:lstStyle/>
          <a:p>
            <a:fld id="{E2DA9AF4-AB34-7244-8F4B-3C98FACDA519}" type="slidenum">
              <a:rPr lang="en-US" smtClean="0"/>
              <a:t>‹#›</a:t>
            </a:fld>
            <a:endParaRPr lang="en-US" dirty="0"/>
          </a:p>
        </p:txBody>
      </p:sp>
    </p:spTree>
    <p:extLst>
      <p:ext uri="{BB962C8B-B14F-4D97-AF65-F5344CB8AC3E}">
        <p14:creationId xmlns:p14="http://schemas.microsoft.com/office/powerpoint/2010/main" val="3371338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1DFBF-25E5-934F-9331-92C62BEF20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52CD81-4402-9A4C-9FEE-95C159504C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38B48A-FC69-AF46-ABD7-2656F8D9405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15BDE7-B65B-C74A-9998-C0C5081859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426B36-4EC6-774A-A7E6-FF72EEDEA6E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7D2B8E-DCE5-8244-812F-F9A3D2FD0971}"/>
              </a:ext>
            </a:extLst>
          </p:cNvPr>
          <p:cNvSpPr>
            <a:spLocks noGrp="1"/>
          </p:cNvSpPr>
          <p:nvPr>
            <p:ph type="dt" sz="half" idx="10"/>
          </p:nvPr>
        </p:nvSpPr>
        <p:spPr/>
        <p:txBody>
          <a:bodyPr/>
          <a:lstStyle/>
          <a:p>
            <a:fld id="{D4313205-45B0-F543-84B0-D5BF81278E5F}" type="datetime1">
              <a:rPr lang="en-US" smtClean="0"/>
              <a:t>5/23/26</a:t>
            </a:fld>
            <a:endParaRPr lang="en-US" dirty="0"/>
          </a:p>
        </p:txBody>
      </p:sp>
      <p:sp>
        <p:nvSpPr>
          <p:cNvPr id="8" name="Footer Placeholder 7">
            <a:extLst>
              <a:ext uri="{FF2B5EF4-FFF2-40B4-BE49-F238E27FC236}">
                <a16:creationId xmlns:a16="http://schemas.microsoft.com/office/drawing/2014/main" id="{3E2F60E3-32E5-F345-B6EE-9381DF910CB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F8D3F4-3E72-9848-86E2-68FDC6E9EED6}"/>
              </a:ext>
            </a:extLst>
          </p:cNvPr>
          <p:cNvSpPr>
            <a:spLocks noGrp="1"/>
          </p:cNvSpPr>
          <p:nvPr>
            <p:ph type="sldNum" sz="quarter" idx="12"/>
          </p:nvPr>
        </p:nvSpPr>
        <p:spPr/>
        <p:txBody>
          <a:bodyPr/>
          <a:lstStyle/>
          <a:p>
            <a:fld id="{E2DA9AF4-AB34-7244-8F4B-3C98FACDA519}" type="slidenum">
              <a:rPr lang="en-US" smtClean="0"/>
              <a:t>‹#›</a:t>
            </a:fld>
            <a:endParaRPr lang="en-US" dirty="0"/>
          </a:p>
        </p:txBody>
      </p:sp>
    </p:spTree>
    <p:extLst>
      <p:ext uri="{BB962C8B-B14F-4D97-AF65-F5344CB8AC3E}">
        <p14:creationId xmlns:p14="http://schemas.microsoft.com/office/powerpoint/2010/main" val="2129013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B81DE3F-FF31-4579-9165-08F3350AD91F}"/>
              </a:ext>
            </a:extLst>
          </p:cNvPr>
          <p:cNvCxnSpPr/>
          <p:nvPr userDrawn="1"/>
        </p:nvCxnSpPr>
        <p:spPr>
          <a:xfrm>
            <a:off x="0" y="35498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1FA6B1F-0819-EF18-2995-5AF6F416F438}"/>
              </a:ext>
            </a:extLst>
          </p:cNvPr>
          <p:cNvCxnSpPr/>
          <p:nvPr userDrawn="1"/>
        </p:nvCxnSpPr>
        <p:spPr>
          <a:xfrm>
            <a:off x="0" y="650301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03842F4-BCE0-CF12-8863-D0F5D996C8B4}"/>
              </a:ext>
            </a:extLst>
          </p:cNvPr>
          <p:cNvCxnSpPr/>
          <p:nvPr userDrawn="1"/>
        </p:nvCxnSpPr>
        <p:spPr>
          <a:xfrm>
            <a:off x="376361"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F7BE739-184D-025D-2A27-91F0F164E9E4}"/>
              </a:ext>
            </a:extLst>
          </p:cNvPr>
          <p:cNvCxnSpPr/>
          <p:nvPr userDrawn="1"/>
        </p:nvCxnSpPr>
        <p:spPr>
          <a:xfrm>
            <a:off x="11815638"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8053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pattFill prst="lgGrid">
          <a:fgClr>
            <a:srgbClr val="FBFBFA"/>
          </a:fgClr>
          <a:bgClr>
            <a:schemeClr val="bg1">
              <a:lumMod val="95000"/>
            </a:schemeClr>
          </a:bgClr>
        </a:patt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E71D17-385C-B254-E0FE-BC6D77A7C37B}"/>
              </a:ext>
            </a:extLst>
          </p:cNvPr>
          <p:cNvSpPr/>
          <p:nvPr userDrawn="1"/>
        </p:nvSpPr>
        <p:spPr>
          <a:xfrm>
            <a:off x="0" y="6492874"/>
            <a:ext cx="12192000" cy="365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4EFED49-18D2-5C51-F48D-093D8AE956DF}"/>
              </a:ext>
            </a:extLst>
          </p:cNvPr>
          <p:cNvSpPr txBox="1"/>
          <p:nvPr userDrawn="1"/>
        </p:nvSpPr>
        <p:spPr>
          <a:xfrm>
            <a:off x="472438" y="6583860"/>
            <a:ext cx="3407799" cy="200055"/>
          </a:xfrm>
          <a:prstGeom prst="rect">
            <a:avLst/>
          </a:prstGeom>
          <a:noFill/>
        </p:spPr>
        <p:txBody>
          <a:bodyPr wrap="square" lIns="0" rIns="0" rtlCol="0">
            <a:spAutoFit/>
          </a:bodyPr>
          <a:lstStyle/>
          <a:p>
            <a:r>
              <a:rPr lang="en-US" sz="700" b="0" i="0" spc="300" dirty="0">
                <a:latin typeface="Roboto" panose="02000000000000000000" pitchFamily="2" charset="0"/>
                <a:ea typeface="Roboto" panose="02000000000000000000" pitchFamily="2" charset="0"/>
              </a:rPr>
              <a:t>GENERGY HYDRO ELECTRIC POWER TOWER</a:t>
            </a:r>
          </a:p>
        </p:txBody>
      </p:sp>
      <p:sp>
        <p:nvSpPr>
          <p:cNvPr id="8" name="Slide Number Placeholder 4">
            <a:extLst>
              <a:ext uri="{FF2B5EF4-FFF2-40B4-BE49-F238E27FC236}">
                <a16:creationId xmlns:a16="http://schemas.microsoft.com/office/drawing/2014/main" id="{37AC5457-12AD-53CC-F1CE-623D4AF20747}"/>
              </a:ext>
            </a:extLst>
          </p:cNvPr>
          <p:cNvSpPr>
            <a:spLocks noGrp="1"/>
          </p:cNvSpPr>
          <p:nvPr>
            <p:ph type="sldNum" sz="quarter" idx="12"/>
          </p:nvPr>
        </p:nvSpPr>
        <p:spPr>
          <a:xfrm>
            <a:off x="8976362" y="6503010"/>
            <a:ext cx="2743200" cy="365125"/>
          </a:xfrm>
        </p:spPr>
        <p:txBody>
          <a:bodyPr rIns="0"/>
          <a:lstStyle>
            <a:lvl1pPr>
              <a:defRPr sz="700" b="0" i="0">
                <a:solidFill>
                  <a:schemeClr val="tx1"/>
                </a:solidFill>
                <a:latin typeface="Roboto" panose="02000000000000000000" pitchFamily="2" charset="0"/>
                <a:ea typeface="Roboto" panose="02000000000000000000" pitchFamily="2" charset="0"/>
              </a:defRPr>
            </a:lvl1pPr>
          </a:lstStyle>
          <a:p>
            <a:fld id="{E2DA9AF4-AB34-7244-8F4B-3C98FACDA519}" type="slidenum">
              <a:rPr lang="en-US" smtClean="0"/>
              <a:pPr/>
              <a:t>‹#›</a:t>
            </a:fld>
            <a:endParaRPr lang="en-US" sz="700" dirty="0"/>
          </a:p>
        </p:txBody>
      </p:sp>
    </p:spTree>
    <p:extLst>
      <p:ext uri="{BB962C8B-B14F-4D97-AF65-F5344CB8AC3E}">
        <p14:creationId xmlns:p14="http://schemas.microsoft.com/office/powerpoint/2010/main" val="351966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C0337-5665-694A-85E0-C24481BC9E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08A1C4-84A2-BE4B-8C53-8A009307B2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83928E-3172-1441-9353-FACD290657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ACCE70-C596-EC4B-8D1D-BD00DEB16266}"/>
              </a:ext>
            </a:extLst>
          </p:cNvPr>
          <p:cNvSpPr>
            <a:spLocks noGrp="1"/>
          </p:cNvSpPr>
          <p:nvPr>
            <p:ph type="dt" sz="half" idx="10"/>
          </p:nvPr>
        </p:nvSpPr>
        <p:spPr/>
        <p:txBody>
          <a:bodyPr/>
          <a:lstStyle/>
          <a:p>
            <a:fld id="{DEABF2B1-C896-D348-9FA7-2E98B0A9C271}" type="datetime1">
              <a:rPr lang="en-US" smtClean="0"/>
              <a:t>5/23/26</a:t>
            </a:fld>
            <a:endParaRPr lang="en-US" dirty="0"/>
          </a:p>
        </p:txBody>
      </p:sp>
      <p:sp>
        <p:nvSpPr>
          <p:cNvPr id="6" name="Footer Placeholder 5">
            <a:extLst>
              <a:ext uri="{FF2B5EF4-FFF2-40B4-BE49-F238E27FC236}">
                <a16:creationId xmlns:a16="http://schemas.microsoft.com/office/drawing/2014/main" id="{672E5A3A-06AC-B24F-8168-6038266428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A7AA25-2C41-D543-B6A6-E57AD31C8028}"/>
              </a:ext>
            </a:extLst>
          </p:cNvPr>
          <p:cNvSpPr>
            <a:spLocks noGrp="1"/>
          </p:cNvSpPr>
          <p:nvPr>
            <p:ph type="sldNum" sz="quarter" idx="12"/>
          </p:nvPr>
        </p:nvSpPr>
        <p:spPr/>
        <p:txBody>
          <a:bodyPr/>
          <a:lstStyle/>
          <a:p>
            <a:fld id="{E2DA9AF4-AB34-7244-8F4B-3C98FACDA519}" type="slidenum">
              <a:rPr lang="en-US" smtClean="0"/>
              <a:t>‹#›</a:t>
            </a:fld>
            <a:endParaRPr lang="en-US" dirty="0"/>
          </a:p>
        </p:txBody>
      </p:sp>
    </p:spTree>
    <p:extLst>
      <p:ext uri="{BB962C8B-B14F-4D97-AF65-F5344CB8AC3E}">
        <p14:creationId xmlns:p14="http://schemas.microsoft.com/office/powerpoint/2010/main" val="776619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42C18-1E51-6940-B519-043C84F0D4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F4131A-9999-2645-868E-E43719525C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EC44CDE-A315-A54A-90B5-F2CC55692D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7AC5B9-2ACC-7144-B6C2-216E7F8AE24D}"/>
              </a:ext>
            </a:extLst>
          </p:cNvPr>
          <p:cNvSpPr>
            <a:spLocks noGrp="1"/>
          </p:cNvSpPr>
          <p:nvPr>
            <p:ph type="dt" sz="half" idx="10"/>
          </p:nvPr>
        </p:nvSpPr>
        <p:spPr/>
        <p:txBody>
          <a:bodyPr/>
          <a:lstStyle/>
          <a:p>
            <a:fld id="{234EC77E-6ED6-3048-8160-B0070F05BC09}" type="datetime1">
              <a:rPr lang="en-US" smtClean="0"/>
              <a:t>5/23/26</a:t>
            </a:fld>
            <a:endParaRPr lang="en-US" dirty="0"/>
          </a:p>
        </p:txBody>
      </p:sp>
      <p:sp>
        <p:nvSpPr>
          <p:cNvPr id="6" name="Footer Placeholder 5">
            <a:extLst>
              <a:ext uri="{FF2B5EF4-FFF2-40B4-BE49-F238E27FC236}">
                <a16:creationId xmlns:a16="http://schemas.microsoft.com/office/drawing/2014/main" id="{7F2B208F-F33A-554E-A9E2-E5E77B5D3FC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A49F24E-C057-F740-AD57-10DC0D954D8B}"/>
              </a:ext>
            </a:extLst>
          </p:cNvPr>
          <p:cNvSpPr>
            <a:spLocks noGrp="1"/>
          </p:cNvSpPr>
          <p:nvPr>
            <p:ph type="sldNum" sz="quarter" idx="12"/>
          </p:nvPr>
        </p:nvSpPr>
        <p:spPr/>
        <p:txBody>
          <a:bodyPr/>
          <a:lstStyle/>
          <a:p>
            <a:fld id="{E2DA9AF4-AB34-7244-8F4B-3C98FACDA519}" type="slidenum">
              <a:rPr lang="en-US" smtClean="0"/>
              <a:t>‹#›</a:t>
            </a:fld>
            <a:endParaRPr lang="en-US" dirty="0"/>
          </a:p>
        </p:txBody>
      </p:sp>
    </p:spTree>
    <p:extLst>
      <p:ext uri="{BB962C8B-B14F-4D97-AF65-F5344CB8AC3E}">
        <p14:creationId xmlns:p14="http://schemas.microsoft.com/office/powerpoint/2010/main" val="1228233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0BCCB-9127-C94E-9B28-B94B5D9A60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92B972-42F0-6F4C-92E4-F91AAB9112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7F454-5071-F241-94FF-B0A2C61EA3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5DB31-35C4-7046-9AFE-901B2929E35E}" type="datetime1">
              <a:rPr lang="en-US" smtClean="0"/>
              <a:t>5/23/26</a:t>
            </a:fld>
            <a:endParaRPr lang="en-US" dirty="0"/>
          </a:p>
        </p:txBody>
      </p:sp>
      <p:sp>
        <p:nvSpPr>
          <p:cNvPr id="5" name="Footer Placeholder 4">
            <a:extLst>
              <a:ext uri="{FF2B5EF4-FFF2-40B4-BE49-F238E27FC236}">
                <a16:creationId xmlns:a16="http://schemas.microsoft.com/office/drawing/2014/main" id="{29FAC08F-4F0E-B84C-9718-49B47F6864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7F55594-DD58-CB40-A323-F4EDAC7C7D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A9AF4-AB34-7244-8F4B-3C98FACDA519}" type="slidenum">
              <a:rPr lang="en-US" smtClean="0"/>
              <a:t>‹#›</a:t>
            </a:fld>
            <a:endParaRPr lang="en-US" dirty="0"/>
          </a:p>
        </p:txBody>
      </p:sp>
    </p:spTree>
    <p:extLst>
      <p:ext uri="{BB962C8B-B14F-4D97-AF65-F5344CB8AC3E}">
        <p14:creationId xmlns:p14="http://schemas.microsoft.com/office/powerpoint/2010/main" val="246539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11BEB3-06E9-24A2-8151-064951FE91A5}"/>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5000"/>
                    </a14:imgEffect>
                  </a14:imgLayer>
                </a14:imgProps>
              </a:ext>
              <a:ext uri="{28A0092B-C50C-407E-A947-70E740481C1C}">
                <a14:useLocalDpi xmlns:a14="http://schemas.microsoft.com/office/drawing/2010/main"/>
              </a:ext>
            </a:extLst>
          </a:blip>
          <a:srcRect/>
          <a:stretch>
            <a:fillRect/>
          </a:stretch>
        </p:blipFill>
        <p:spPr>
          <a:xfrm>
            <a:off x="-2984" y="1"/>
            <a:ext cx="12194984" cy="5309906"/>
          </a:xfrm>
          <a:prstGeom prst="rect">
            <a:avLst/>
          </a:prstGeom>
        </p:spPr>
      </p:pic>
      <p:sp>
        <p:nvSpPr>
          <p:cNvPr id="2" name="Title 1">
            <a:extLst>
              <a:ext uri="{FF2B5EF4-FFF2-40B4-BE49-F238E27FC236}">
                <a16:creationId xmlns:a16="http://schemas.microsoft.com/office/drawing/2014/main" id="{EA744175-1653-D2F2-EEE9-930416FA0E01}"/>
              </a:ext>
            </a:extLst>
          </p:cNvPr>
          <p:cNvSpPr txBox="1">
            <a:spLocks/>
          </p:cNvSpPr>
          <p:nvPr/>
        </p:nvSpPr>
        <p:spPr>
          <a:xfrm>
            <a:off x="1924048" y="5712598"/>
            <a:ext cx="2308861" cy="829458"/>
          </a:xfrm>
          <a:prstGeom prst="rect">
            <a:avLst/>
          </a:prstGeom>
        </p:spPr>
        <p:txBody>
          <a:bodyPr vert="horz" wrap="square" lIns="0" tIns="45720" rIns="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600"/>
              </a:spcAft>
            </a:pPr>
            <a:r>
              <a:rPr lang="en-US" sz="1050" b="1" dirty="0">
                <a:latin typeface="Roboto" panose="02000000000000000000" pitchFamily="2" charset="0"/>
                <a:ea typeface="Roboto" panose="02000000000000000000" pitchFamily="2" charset="0"/>
              </a:rPr>
              <a:t>G-SHIP LLC</a:t>
            </a:r>
          </a:p>
          <a:p>
            <a:pPr algn="l">
              <a:lnSpc>
                <a:spcPct val="100000"/>
              </a:lnSpc>
              <a:spcAft>
                <a:spcPts val="600"/>
              </a:spcAft>
            </a:pPr>
            <a:r>
              <a:rPr lang="en-US" sz="1050" b="1" dirty="0">
                <a:latin typeface="Roboto" panose="02000000000000000000" pitchFamily="2" charset="0"/>
                <a:ea typeface="Roboto" panose="02000000000000000000" pitchFamily="2" charset="0"/>
              </a:rPr>
              <a:t>POC: </a:t>
            </a:r>
            <a:r>
              <a:rPr lang="en-US" sz="1050" dirty="0">
                <a:latin typeface="Roboto" panose="02000000000000000000" pitchFamily="2" charset="0"/>
                <a:ea typeface="Roboto" panose="02000000000000000000" pitchFamily="2" charset="0"/>
              </a:rPr>
              <a:t>Kurt Grossman, CEO</a:t>
            </a:r>
          </a:p>
          <a:p>
            <a:pPr algn="l">
              <a:lnSpc>
                <a:spcPct val="100000"/>
              </a:lnSpc>
              <a:spcAft>
                <a:spcPts val="600"/>
              </a:spcAft>
            </a:pPr>
            <a:r>
              <a:rPr lang="en-US" sz="1050" dirty="0">
                <a:latin typeface="Roboto" panose="02000000000000000000" pitchFamily="2" charset="0"/>
                <a:ea typeface="Roboto" panose="02000000000000000000" pitchFamily="2" charset="0"/>
              </a:rPr>
              <a:t>(949)278-3216  |  kgrossman@gnrg.us</a:t>
            </a:r>
          </a:p>
        </p:txBody>
      </p:sp>
      <p:sp>
        <p:nvSpPr>
          <p:cNvPr id="4" name="Title 1">
            <a:extLst>
              <a:ext uri="{FF2B5EF4-FFF2-40B4-BE49-F238E27FC236}">
                <a16:creationId xmlns:a16="http://schemas.microsoft.com/office/drawing/2014/main" id="{587F07F4-0D8B-3804-4C3F-0BFCF23D0EE9}"/>
              </a:ext>
            </a:extLst>
          </p:cNvPr>
          <p:cNvSpPr txBox="1">
            <a:spLocks/>
          </p:cNvSpPr>
          <p:nvPr/>
        </p:nvSpPr>
        <p:spPr>
          <a:xfrm>
            <a:off x="4792979" y="5721447"/>
            <a:ext cx="1553156" cy="634789"/>
          </a:xfrm>
          <a:prstGeom prst="rect">
            <a:avLst/>
          </a:prstGeom>
        </p:spPr>
        <p:txBody>
          <a:bodyPr vert="horz" wrap="square" lIns="0" tIns="45720" rIns="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600"/>
              </a:spcAft>
            </a:pPr>
            <a:r>
              <a:rPr lang="en-US" sz="1050" b="1" dirty="0">
                <a:latin typeface="Roboto" panose="02000000000000000000" pitchFamily="2" charset="0"/>
                <a:ea typeface="Roboto" panose="02000000000000000000" pitchFamily="2" charset="0"/>
              </a:rPr>
              <a:t>PHYSICAL ADDRESS:</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605 Mar Vista Drive</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Newport Beach, CA 92660</a:t>
            </a:r>
          </a:p>
        </p:txBody>
      </p:sp>
      <p:sp>
        <p:nvSpPr>
          <p:cNvPr id="32" name="Rectangle 31">
            <a:extLst>
              <a:ext uri="{FF2B5EF4-FFF2-40B4-BE49-F238E27FC236}">
                <a16:creationId xmlns:a16="http://schemas.microsoft.com/office/drawing/2014/main" id="{0AA7B582-95B6-B6BA-F3C3-3CCDCECDD827}"/>
              </a:ext>
            </a:extLst>
          </p:cNvPr>
          <p:cNvSpPr/>
          <p:nvPr/>
        </p:nvSpPr>
        <p:spPr>
          <a:xfrm>
            <a:off x="-1492" y="1"/>
            <a:ext cx="12194984" cy="5309906"/>
          </a:xfrm>
          <a:prstGeom prst="rect">
            <a:avLst/>
          </a:prstGeom>
          <a:gradFill>
            <a:gsLst>
              <a:gs pos="29000">
                <a:srgbClr val="203864">
                  <a:alpha val="77000"/>
                </a:srgbClr>
              </a:gs>
              <a:gs pos="8000">
                <a:schemeClr val="accent1">
                  <a:lumMod val="50000"/>
                </a:schemeClr>
              </a:gs>
              <a:gs pos="51000">
                <a:schemeClr val="accent1">
                  <a:lumMod val="50000"/>
                  <a:alpha val="0"/>
                </a:schemeClr>
              </a:gs>
            </a:gsLst>
            <a:lin ang="18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12CEDDD-D058-ED74-9E44-D436EE5922C8}"/>
              </a:ext>
            </a:extLst>
          </p:cNvPr>
          <p:cNvSpPr txBox="1">
            <a:spLocks/>
          </p:cNvSpPr>
          <p:nvPr/>
        </p:nvSpPr>
        <p:spPr>
          <a:xfrm>
            <a:off x="10049061" y="5738760"/>
            <a:ext cx="1670498" cy="230832"/>
          </a:xfrm>
          <a:prstGeom prst="rect">
            <a:avLst/>
          </a:prstGeom>
        </p:spPr>
        <p:txBody>
          <a:bodyPr vert="horz" wrap="square" lIns="0" tIns="45720" rIns="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000" dirty="0">
                <a:latin typeface="Roboto" panose="02000000000000000000" pitchFamily="2" charset="0"/>
                <a:ea typeface="Roboto" panose="02000000000000000000" pitchFamily="2" charset="0"/>
              </a:rPr>
              <a:t>MAY 8, 2026</a:t>
            </a:r>
          </a:p>
        </p:txBody>
      </p:sp>
      <p:grpSp>
        <p:nvGrpSpPr>
          <p:cNvPr id="37" name="Group 36">
            <a:extLst>
              <a:ext uri="{FF2B5EF4-FFF2-40B4-BE49-F238E27FC236}">
                <a16:creationId xmlns:a16="http://schemas.microsoft.com/office/drawing/2014/main" id="{0035B99C-E8F7-A937-3120-6A4E795CE8FF}"/>
              </a:ext>
            </a:extLst>
          </p:cNvPr>
          <p:cNvGrpSpPr/>
          <p:nvPr/>
        </p:nvGrpSpPr>
        <p:grpSpPr>
          <a:xfrm>
            <a:off x="472438" y="-1278150"/>
            <a:ext cx="11247122" cy="960651"/>
            <a:chOff x="472438" y="-1278150"/>
            <a:chExt cx="11247122" cy="960651"/>
          </a:xfrm>
        </p:grpSpPr>
        <p:sp>
          <p:nvSpPr>
            <p:cNvPr id="38" name="Google Shape;58;p2">
              <a:extLst>
                <a:ext uri="{FF2B5EF4-FFF2-40B4-BE49-F238E27FC236}">
                  <a16:creationId xmlns:a16="http://schemas.microsoft.com/office/drawing/2014/main" id="{FABB92FE-6C8D-D6F5-4156-80F097878A69}"/>
                </a:ext>
              </a:extLst>
            </p:cNvPr>
            <p:cNvSpPr/>
            <p:nvPr/>
          </p:nvSpPr>
          <p:spPr>
            <a:xfrm>
              <a:off x="472439" y="-983952"/>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39" name="Google Shape;59;p2">
              <a:extLst>
                <a:ext uri="{FF2B5EF4-FFF2-40B4-BE49-F238E27FC236}">
                  <a16:creationId xmlns:a16="http://schemas.microsoft.com/office/drawing/2014/main" id="{8FFF3DD5-1CFE-20E4-3DFA-A4EFCDE146D8}"/>
                </a:ext>
              </a:extLst>
            </p:cNvPr>
            <p:cNvSpPr/>
            <p:nvPr/>
          </p:nvSpPr>
          <p:spPr>
            <a:xfrm>
              <a:off x="9113520"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40" name="Google Shape;60;p2">
              <a:extLst>
                <a:ext uri="{FF2B5EF4-FFF2-40B4-BE49-F238E27FC236}">
                  <a16:creationId xmlns:a16="http://schemas.microsoft.com/office/drawing/2014/main" id="{A9BE0080-3D38-F128-2D7B-D7FDC2BAD2D8}"/>
                </a:ext>
              </a:extLst>
            </p:cNvPr>
            <p:cNvSpPr/>
            <p:nvPr/>
          </p:nvSpPr>
          <p:spPr>
            <a:xfrm>
              <a:off x="335279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41" name="Google Shape;61;p2">
              <a:extLst>
                <a:ext uri="{FF2B5EF4-FFF2-40B4-BE49-F238E27FC236}">
                  <a16:creationId xmlns:a16="http://schemas.microsoft.com/office/drawing/2014/main" id="{1F66056C-DB54-E27E-7CCC-463FD8AA9B8B}"/>
                </a:ext>
              </a:extLst>
            </p:cNvPr>
            <p:cNvSpPr/>
            <p:nvPr/>
          </p:nvSpPr>
          <p:spPr>
            <a:xfrm>
              <a:off x="623315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42" name="Google Shape;62;p2">
              <a:extLst>
                <a:ext uri="{FF2B5EF4-FFF2-40B4-BE49-F238E27FC236}">
                  <a16:creationId xmlns:a16="http://schemas.microsoft.com/office/drawing/2014/main" id="{174FC828-52E4-FD26-1064-17B994D2D75D}"/>
                </a:ext>
              </a:extLst>
            </p:cNvPr>
            <p:cNvSpPr/>
            <p:nvPr/>
          </p:nvSpPr>
          <p:spPr>
            <a:xfrm>
              <a:off x="47243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43" name="Google Shape;63;p2">
              <a:extLst>
                <a:ext uri="{FF2B5EF4-FFF2-40B4-BE49-F238E27FC236}">
                  <a16:creationId xmlns:a16="http://schemas.microsoft.com/office/drawing/2014/main" id="{84016660-4DF6-1F14-646B-46C18BE04B53}"/>
                </a:ext>
              </a:extLst>
            </p:cNvPr>
            <p:cNvSpPr/>
            <p:nvPr/>
          </p:nvSpPr>
          <p:spPr>
            <a:xfrm>
              <a:off x="509015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44" name="Google Shape;64;p2">
              <a:extLst>
                <a:ext uri="{FF2B5EF4-FFF2-40B4-BE49-F238E27FC236}">
                  <a16:creationId xmlns:a16="http://schemas.microsoft.com/office/drawing/2014/main" id="{3EEDF9F8-DA75-144A-552E-E21FF1388BE2}"/>
                </a:ext>
              </a:extLst>
            </p:cNvPr>
            <p:cNvSpPr/>
            <p:nvPr/>
          </p:nvSpPr>
          <p:spPr>
            <a:xfrm>
              <a:off x="278129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45" name="Google Shape;65;p2">
              <a:extLst>
                <a:ext uri="{FF2B5EF4-FFF2-40B4-BE49-F238E27FC236}">
                  <a16:creationId xmlns:a16="http://schemas.microsoft.com/office/drawing/2014/main" id="{9DDE16F2-58EA-C93B-D3ED-D13A69DB15D2}"/>
                </a:ext>
              </a:extLst>
            </p:cNvPr>
            <p:cNvSpPr/>
            <p:nvPr/>
          </p:nvSpPr>
          <p:spPr>
            <a:xfrm>
              <a:off x="9707880"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46" name="Google Shape;66;p2">
              <a:extLst>
                <a:ext uri="{FF2B5EF4-FFF2-40B4-BE49-F238E27FC236}">
                  <a16:creationId xmlns:a16="http://schemas.microsoft.com/office/drawing/2014/main" id="{F56E6E71-7B02-FC55-AB17-8207B91514C7}"/>
                </a:ext>
              </a:extLst>
            </p:cNvPr>
            <p:cNvSpPr/>
            <p:nvPr/>
          </p:nvSpPr>
          <p:spPr>
            <a:xfrm>
              <a:off x="739901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47" name="Google Shape;68;p2">
              <a:extLst>
                <a:ext uri="{FF2B5EF4-FFF2-40B4-BE49-F238E27FC236}">
                  <a16:creationId xmlns:a16="http://schemas.microsoft.com/office/drawing/2014/main" id="{CF4E6BF4-C502-1EE5-8679-DBA6EFD1062F}"/>
                </a:ext>
              </a:extLst>
            </p:cNvPr>
            <p:cNvSpPr/>
            <p:nvPr/>
          </p:nvSpPr>
          <p:spPr>
            <a:xfrm>
              <a:off x="431291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48" name="Google Shape;67;p2">
              <a:extLst>
                <a:ext uri="{FF2B5EF4-FFF2-40B4-BE49-F238E27FC236}">
                  <a16:creationId xmlns:a16="http://schemas.microsoft.com/office/drawing/2014/main" id="{26D982D7-2D19-3837-1D8C-EB9ADBEA0D49}"/>
                </a:ext>
              </a:extLst>
            </p:cNvPr>
            <p:cNvSpPr/>
            <p:nvPr/>
          </p:nvSpPr>
          <p:spPr>
            <a:xfrm>
              <a:off x="47243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1" u="none" strike="noStrike" cap="none" dirty="0">
                <a:solidFill>
                  <a:srgbClr val="00BFDB"/>
                </a:solidFill>
                <a:latin typeface="Lato" panose="020F0502020204030203" pitchFamily="34" charset="77"/>
                <a:ea typeface="Helvetica Neue"/>
                <a:cs typeface="Helvetica Neue"/>
                <a:sym typeface="Helvetica Neue"/>
              </a:endParaRPr>
            </a:p>
          </p:txBody>
        </p:sp>
        <p:sp>
          <p:nvSpPr>
            <p:cNvPr id="49" name="Google Shape;69;p2">
              <a:extLst>
                <a:ext uri="{FF2B5EF4-FFF2-40B4-BE49-F238E27FC236}">
                  <a16:creationId xmlns:a16="http://schemas.microsoft.com/office/drawing/2014/main" id="{715029D3-386A-A754-F264-9693002EB8F0}"/>
                </a:ext>
              </a:extLst>
            </p:cNvPr>
            <p:cNvSpPr/>
            <p:nvPr/>
          </p:nvSpPr>
          <p:spPr>
            <a:xfrm>
              <a:off x="239267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50" name="Google Shape;70;p2">
              <a:extLst>
                <a:ext uri="{FF2B5EF4-FFF2-40B4-BE49-F238E27FC236}">
                  <a16:creationId xmlns:a16="http://schemas.microsoft.com/office/drawing/2014/main" id="{9B4D7EF0-ABD1-A897-16F8-7F5E76004AE9}"/>
                </a:ext>
              </a:extLst>
            </p:cNvPr>
            <p:cNvSpPr/>
            <p:nvPr/>
          </p:nvSpPr>
          <p:spPr>
            <a:xfrm>
              <a:off x="815339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51" name="Google Shape;71;p2">
              <a:extLst>
                <a:ext uri="{FF2B5EF4-FFF2-40B4-BE49-F238E27FC236}">
                  <a16:creationId xmlns:a16="http://schemas.microsoft.com/office/drawing/2014/main" id="{5C2E2339-104D-3435-4F94-49CD7D9EB56A}"/>
                </a:ext>
              </a:extLst>
            </p:cNvPr>
            <p:cNvSpPr/>
            <p:nvPr/>
          </p:nvSpPr>
          <p:spPr>
            <a:xfrm>
              <a:off x="623315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52" name="Google Shape;72;p2">
              <a:extLst>
                <a:ext uri="{FF2B5EF4-FFF2-40B4-BE49-F238E27FC236}">
                  <a16:creationId xmlns:a16="http://schemas.microsoft.com/office/drawing/2014/main" id="{BFA4AEC2-7696-1769-4C42-EC0CC5CAC882}"/>
                </a:ext>
              </a:extLst>
            </p:cNvPr>
            <p:cNvSpPr/>
            <p:nvPr/>
          </p:nvSpPr>
          <p:spPr>
            <a:xfrm>
              <a:off x="10073640"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53" name="Google Shape;58;p2">
              <a:extLst>
                <a:ext uri="{FF2B5EF4-FFF2-40B4-BE49-F238E27FC236}">
                  <a16:creationId xmlns:a16="http://schemas.microsoft.com/office/drawing/2014/main" id="{72A7FD29-EEC3-BC35-92B5-63C10DA81550}"/>
                </a:ext>
              </a:extLst>
            </p:cNvPr>
            <p:cNvSpPr/>
            <p:nvPr/>
          </p:nvSpPr>
          <p:spPr>
            <a:xfrm>
              <a:off x="472438"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54" name="Google Shape;60;p2">
              <a:extLst>
                <a:ext uri="{FF2B5EF4-FFF2-40B4-BE49-F238E27FC236}">
                  <a16:creationId xmlns:a16="http://schemas.microsoft.com/office/drawing/2014/main" id="{A5EED0F6-2FFF-8C68-4B89-BF1A436FFA6C}"/>
                </a:ext>
              </a:extLst>
            </p:cNvPr>
            <p:cNvSpPr/>
            <p:nvPr/>
          </p:nvSpPr>
          <p:spPr>
            <a:xfrm>
              <a:off x="4317354"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55" name="Google Shape;61;p2">
              <a:extLst>
                <a:ext uri="{FF2B5EF4-FFF2-40B4-BE49-F238E27FC236}">
                  <a16:creationId xmlns:a16="http://schemas.microsoft.com/office/drawing/2014/main" id="{5F9B1091-E35B-38CE-5E2C-8D545FF3D3EA}"/>
                </a:ext>
              </a:extLst>
            </p:cNvPr>
            <p:cNvSpPr/>
            <p:nvPr/>
          </p:nvSpPr>
          <p:spPr>
            <a:xfrm>
              <a:off x="8162269"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grpSp>
      <p:pic>
        <p:nvPicPr>
          <p:cNvPr id="31" name="Picture 30">
            <a:extLst>
              <a:ext uri="{FF2B5EF4-FFF2-40B4-BE49-F238E27FC236}">
                <a16:creationId xmlns:a16="http://schemas.microsoft.com/office/drawing/2014/main" id="{E964D0CE-F61A-70CA-5798-F49B49D3AABD}"/>
              </a:ext>
            </a:extLst>
          </p:cNvPr>
          <p:cNvPicPr>
            <a:picLocks noChangeAspect="1"/>
          </p:cNvPicPr>
          <p:nvPr/>
        </p:nvPicPr>
        <p:blipFill>
          <a:blip r:embed="rId5" cstate="email">
            <a:extLst>
              <a:ext uri="{28A0092B-C50C-407E-A947-70E740481C1C}">
                <a14:useLocalDpi xmlns:a14="http://schemas.microsoft.com/office/drawing/2010/main"/>
              </a:ext>
            </a:extLst>
          </a:blip>
          <a:srcRect l="-16388" t="-9057" r="-13612" b="-15000"/>
          <a:stretch>
            <a:fillRect/>
          </a:stretch>
        </p:blipFill>
        <p:spPr>
          <a:xfrm>
            <a:off x="192856" y="5309907"/>
            <a:ext cx="1426464" cy="1548092"/>
          </a:xfrm>
          <a:prstGeom prst="rect">
            <a:avLst/>
          </a:prstGeom>
          <a:solidFill>
            <a:schemeClr val="bg1"/>
          </a:solidFill>
        </p:spPr>
      </p:pic>
      <p:sp>
        <p:nvSpPr>
          <p:cNvPr id="11" name="TextBox 10">
            <a:extLst>
              <a:ext uri="{FF2B5EF4-FFF2-40B4-BE49-F238E27FC236}">
                <a16:creationId xmlns:a16="http://schemas.microsoft.com/office/drawing/2014/main" id="{7360AD2A-F41C-8D6E-EA01-72A4CF4C5573}"/>
              </a:ext>
            </a:extLst>
          </p:cNvPr>
          <p:cNvSpPr txBox="1"/>
          <p:nvPr/>
        </p:nvSpPr>
        <p:spPr>
          <a:xfrm>
            <a:off x="472438" y="2645067"/>
            <a:ext cx="10061450" cy="2866426"/>
          </a:xfrm>
          <a:prstGeom prst="rect">
            <a:avLst/>
          </a:prstGeom>
          <a:noFill/>
        </p:spPr>
        <p:txBody>
          <a:bodyPr wrap="square" lIns="0" rtlCol="0">
            <a:spAutoFit/>
          </a:bodyPr>
          <a:lstStyle/>
          <a:p>
            <a:pPr>
              <a:lnSpc>
                <a:spcPct val="80000"/>
              </a:lnSpc>
              <a:spcAft>
                <a:spcPts val="1200"/>
              </a:spcAft>
            </a:pPr>
            <a:r>
              <a:rPr lang="en-US" sz="3600" dirty="0">
                <a:solidFill>
                  <a:schemeClr val="bg1"/>
                </a:solidFill>
                <a:latin typeface="Open Sans Light" pitchFamily="2" charset="0"/>
                <a:ea typeface="Open Sans Light" pitchFamily="2" charset="0"/>
                <a:cs typeface="Open Sans Light" pitchFamily="2" charset="0"/>
              </a:rPr>
              <a:t>G-SHIP LLC’S</a:t>
            </a:r>
            <a:endParaRPr lang="en-US" sz="4800" b="1" dirty="0">
              <a:solidFill>
                <a:schemeClr val="bg1"/>
              </a:solidFill>
              <a:latin typeface="Open Sans" pitchFamily="2" charset="0"/>
              <a:ea typeface="Open Sans" pitchFamily="2" charset="0"/>
              <a:cs typeface="Open Sans" pitchFamily="2" charset="0"/>
            </a:endParaRPr>
          </a:p>
          <a:p>
            <a:pPr>
              <a:lnSpc>
                <a:spcPct val="80000"/>
              </a:lnSpc>
              <a:spcAft>
                <a:spcPts val="1200"/>
              </a:spcAft>
            </a:pPr>
            <a:r>
              <a:rPr lang="en-US" sz="4400" b="1" dirty="0">
                <a:solidFill>
                  <a:schemeClr val="bg1"/>
                </a:solidFill>
                <a:latin typeface="Open Sans" pitchFamily="2" charset="0"/>
                <a:ea typeface="Open Sans" pitchFamily="2" charset="0"/>
                <a:cs typeface="Open Sans" pitchFamily="2" charset="0"/>
              </a:rPr>
              <a:t>GENERGY</a:t>
            </a:r>
            <a:br>
              <a:rPr lang="en-US" sz="4400" b="1" dirty="0">
                <a:solidFill>
                  <a:schemeClr val="bg1"/>
                </a:solidFill>
                <a:latin typeface="Open Sans" pitchFamily="2" charset="0"/>
                <a:ea typeface="Open Sans" pitchFamily="2" charset="0"/>
                <a:cs typeface="Open Sans" pitchFamily="2" charset="0"/>
              </a:rPr>
            </a:br>
            <a:r>
              <a:rPr lang="en-US" sz="4400" b="1" dirty="0">
                <a:solidFill>
                  <a:schemeClr val="bg1"/>
                </a:solidFill>
                <a:latin typeface="Open Sans" pitchFamily="2" charset="0"/>
                <a:ea typeface="Open Sans" pitchFamily="2" charset="0"/>
                <a:cs typeface="Open Sans" pitchFamily="2" charset="0"/>
              </a:rPr>
              <a:t>HYDRO ELECTRIC</a:t>
            </a:r>
            <a:br>
              <a:rPr lang="en-US" sz="4400" b="1" dirty="0">
                <a:solidFill>
                  <a:schemeClr val="bg1"/>
                </a:solidFill>
                <a:latin typeface="Open Sans" pitchFamily="2" charset="0"/>
                <a:ea typeface="Open Sans" pitchFamily="2" charset="0"/>
                <a:cs typeface="Open Sans" pitchFamily="2" charset="0"/>
              </a:rPr>
            </a:br>
            <a:r>
              <a:rPr lang="en-US" sz="4400" b="1" dirty="0">
                <a:solidFill>
                  <a:schemeClr val="bg1"/>
                </a:solidFill>
                <a:latin typeface="Open Sans" pitchFamily="2" charset="0"/>
                <a:ea typeface="Open Sans" pitchFamily="2" charset="0"/>
                <a:cs typeface="Open Sans" pitchFamily="2" charset="0"/>
              </a:rPr>
              <a:t>POWER TOWERS</a:t>
            </a:r>
            <a:br>
              <a:rPr lang="en-US" sz="2000" b="1" dirty="0">
                <a:solidFill>
                  <a:schemeClr val="bg1"/>
                </a:solidFill>
                <a:latin typeface="Open Sans" pitchFamily="2" charset="0"/>
                <a:ea typeface="Open Sans" pitchFamily="2" charset="0"/>
                <a:cs typeface="Open Sans" pitchFamily="2" charset="0"/>
              </a:rPr>
            </a:br>
            <a:r>
              <a:rPr lang="en-US" sz="4400" b="1" dirty="0">
                <a:solidFill>
                  <a:schemeClr val="bg1"/>
                </a:solidFill>
                <a:latin typeface="Open Sans" pitchFamily="2" charset="0"/>
                <a:ea typeface="Open Sans" pitchFamily="2" charset="0"/>
                <a:cs typeface="Open Sans" pitchFamily="2" charset="0"/>
              </a:rPr>
              <a:t>FOR SELF POWERED DATA CENTERS</a:t>
            </a:r>
            <a:endParaRPr lang="en-US" sz="4800" b="1"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69518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D254B2-7F61-7A4D-9898-18E25305FF21}"/>
              </a:ext>
            </a:extLst>
          </p:cNvPr>
          <p:cNvSpPr>
            <a:spLocks noGrp="1"/>
          </p:cNvSpPr>
          <p:nvPr>
            <p:ph type="sldNum" sz="quarter" idx="12"/>
          </p:nvPr>
        </p:nvSpPr>
        <p:spPr/>
        <p:txBody>
          <a:bodyPr/>
          <a:lstStyle/>
          <a:p>
            <a:fld id="{E2DA9AF4-AB34-7244-8F4B-3C98FACDA519}" type="slidenum">
              <a:rPr lang="en-US" smtClean="0"/>
              <a:pPr/>
              <a:t>10</a:t>
            </a:fld>
            <a:endParaRPr lang="en-US" sz="700" dirty="0"/>
          </a:p>
        </p:txBody>
      </p:sp>
      <p:sp>
        <p:nvSpPr>
          <p:cNvPr id="5" name="Title 1">
            <a:extLst>
              <a:ext uri="{FF2B5EF4-FFF2-40B4-BE49-F238E27FC236}">
                <a16:creationId xmlns:a16="http://schemas.microsoft.com/office/drawing/2014/main" id="{A8F493C8-9B32-5142-87E5-5A7EA5E19627}"/>
              </a:ext>
            </a:extLst>
          </p:cNvPr>
          <p:cNvSpPr txBox="1">
            <a:spLocks/>
          </p:cNvSpPr>
          <p:nvPr/>
        </p:nvSpPr>
        <p:spPr>
          <a:xfrm>
            <a:off x="472439" y="465931"/>
            <a:ext cx="5486400" cy="1089529"/>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UNIQUE ASPECTS OF THE TECHNOLOGY</a:t>
            </a:r>
          </a:p>
        </p:txBody>
      </p:sp>
      <p:sp>
        <p:nvSpPr>
          <p:cNvPr id="6" name="Title 1">
            <a:extLst>
              <a:ext uri="{FF2B5EF4-FFF2-40B4-BE49-F238E27FC236}">
                <a16:creationId xmlns:a16="http://schemas.microsoft.com/office/drawing/2014/main" id="{2D0160AE-B56A-A246-A5BA-91477ACCFC8E}"/>
              </a:ext>
            </a:extLst>
          </p:cNvPr>
          <p:cNvSpPr txBox="1">
            <a:spLocks/>
          </p:cNvSpPr>
          <p:nvPr/>
        </p:nvSpPr>
        <p:spPr>
          <a:xfrm>
            <a:off x="6179146" y="465930"/>
            <a:ext cx="5486400" cy="590931"/>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PHYSICAL LAYOUT</a:t>
            </a:r>
          </a:p>
        </p:txBody>
      </p:sp>
      <p:sp>
        <p:nvSpPr>
          <p:cNvPr id="7" name="Rounded Rectangle 6">
            <a:extLst>
              <a:ext uri="{FF2B5EF4-FFF2-40B4-BE49-F238E27FC236}">
                <a16:creationId xmlns:a16="http://schemas.microsoft.com/office/drawing/2014/main" id="{11A3068C-87A0-BE4A-8BA0-CF5C6CF908A8}"/>
              </a:ext>
            </a:extLst>
          </p:cNvPr>
          <p:cNvSpPr>
            <a:spLocks noChangeAspect="1"/>
          </p:cNvSpPr>
          <p:nvPr/>
        </p:nvSpPr>
        <p:spPr>
          <a:xfrm>
            <a:off x="6313257" y="1895328"/>
            <a:ext cx="4138335" cy="4581763"/>
          </a:xfrm>
          <a:prstGeom prst="roundRect">
            <a:avLst>
              <a:gd name="adj" fmla="val 9252"/>
            </a:avLst>
          </a:prstGeom>
          <a:solidFill>
            <a:schemeClr val="bg1"/>
          </a:solidFill>
          <a:ln w="158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5760" tIns="182880" rIns="274320" bIns="182880" rtlCol="0" anchor="t" anchorCtr="0">
            <a:spAutoFit/>
          </a:bodyPr>
          <a:lstStyle/>
          <a:p>
            <a:pPr algn="ctr"/>
            <a:r>
              <a:rPr lang="en-US" sz="2000" dirty="0">
                <a:solidFill>
                  <a:schemeClr val="tx1"/>
                </a:solidFill>
                <a:latin typeface="Open Sans" pitchFamily="2" charset="0"/>
                <a:ea typeface="Open Sans" pitchFamily="2" charset="0"/>
                <a:cs typeface="Open Sans" pitchFamily="2" charset="0"/>
              </a:rPr>
              <a:t>The 18 floors above ground between the “g” &amp; “b” towers are for PARTNER TENANTS.</a:t>
            </a:r>
          </a:p>
          <a:p>
            <a:pPr algn="ctr"/>
            <a:endParaRPr lang="en-US" sz="2000" dirty="0">
              <a:solidFill>
                <a:schemeClr val="tx1"/>
              </a:solidFill>
              <a:latin typeface="Open Sans" pitchFamily="2" charset="0"/>
              <a:ea typeface="Open Sans" pitchFamily="2" charset="0"/>
              <a:cs typeface="Open Sans" pitchFamily="2" charset="0"/>
            </a:endParaRPr>
          </a:p>
          <a:p>
            <a:pPr algn="ctr"/>
            <a:r>
              <a:rPr lang="en-US" sz="2000" dirty="0">
                <a:solidFill>
                  <a:schemeClr val="tx1"/>
                </a:solidFill>
                <a:latin typeface="Open Sans" pitchFamily="2" charset="0"/>
                <a:ea typeface="Open Sans" pitchFamily="2" charset="0"/>
                <a:cs typeface="Open Sans" pitchFamily="2" charset="0"/>
              </a:rPr>
              <a:t>Data Center Operators do NOT build the floors.</a:t>
            </a:r>
          </a:p>
          <a:p>
            <a:pPr algn="ctr"/>
            <a:endParaRPr lang="en-US" sz="2000" dirty="0">
              <a:solidFill>
                <a:schemeClr val="tx1"/>
              </a:solidFill>
              <a:latin typeface="Open Sans" pitchFamily="2" charset="0"/>
              <a:ea typeface="Open Sans" pitchFamily="2" charset="0"/>
              <a:cs typeface="Open Sans" pitchFamily="2" charset="0"/>
            </a:endParaRPr>
          </a:p>
          <a:p>
            <a:pPr algn="ctr"/>
            <a:r>
              <a:rPr lang="en-US" sz="2000" dirty="0">
                <a:solidFill>
                  <a:schemeClr val="tx1"/>
                </a:solidFill>
                <a:latin typeface="Open Sans" pitchFamily="2" charset="0"/>
                <a:ea typeface="Open Sans" pitchFamily="2" charset="0"/>
                <a:cs typeface="Open Sans" pitchFamily="2" charset="0"/>
              </a:rPr>
              <a:t>The cost differential to modify the data center space during construction will be insignificant compared to a solo build.</a:t>
            </a:r>
          </a:p>
        </p:txBody>
      </p:sp>
      <p:pic>
        <p:nvPicPr>
          <p:cNvPr id="9" name="Picture 8">
            <a:extLst>
              <a:ext uri="{FF2B5EF4-FFF2-40B4-BE49-F238E27FC236}">
                <a16:creationId xmlns:a16="http://schemas.microsoft.com/office/drawing/2014/main" id="{BA165C2D-FA8C-9047-A7DB-A6E2A7B4C0F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2439" y="1895328"/>
            <a:ext cx="4023360" cy="4568122"/>
          </a:xfrm>
          <a:prstGeom prst="rect">
            <a:avLst/>
          </a:prstGeom>
        </p:spPr>
      </p:pic>
    </p:spTree>
    <p:extLst>
      <p:ext uri="{BB962C8B-B14F-4D97-AF65-F5344CB8AC3E}">
        <p14:creationId xmlns:p14="http://schemas.microsoft.com/office/powerpoint/2010/main" val="11552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D254B2-7F61-7A4D-9898-18E25305FF21}"/>
              </a:ext>
            </a:extLst>
          </p:cNvPr>
          <p:cNvSpPr>
            <a:spLocks noGrp="1"/>
          </p:cNvSpPr>
          <p:nvPr>
            <p:ph type="sldNum" sz="quarter" idx="12"/>
          </p:nvPr>
        </p:nvSpPr>
        <p:spPr/>
        <p:txBody>
          <a:bodyPr/>
          <a:lstStyle/>
          <a:p>
            <a:fld id="{E2DA9AF4-AB34-7244-8F4B-3C98FACDA519}" type="slidenum">
              <a:rPr lang="en-US" smtClean="0"/>
              <a:pPr/>
              <a:t>11</a:t>
            </a:fld>
            <a:endParaRPr lang="en-US" sz="700" dirty="0"/>
          </a:p>
        </p:txBody>
      </p:sp>
      <p:sp>
        <p:nvSpPr>
          <p:cNvPr id="5" name="Title 1">
            <a:extLst>
              <a:ext uri="{FF2B5EF4-FFF2-40B4-BE49-F238E27FC236}">
                <a16:creationId xmlns:a16="http://schemas.microsoft.com/office/drawing/2014/main" id="{A8F493C8-9B32-5142-87E5-5A7EA5E19627}"/>
              </a:ext>
            </a:extLst>
          </p:cNvPr>
          <p:cNvSpPr txBox="1">
            <a:spLocks/>
          </p:cNvSpPr>
          <p:nvPr/>
        </p:nvSpPr>
        <p:spPr>
          <a:xfrm>
            <a:off x="472439" y="465931"/>
            <a:ext cx="5486400" cy="1089529"/>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UNIQUE ASPECTS OF THE TECHNOLOGY</a:t>
            </a:r>
          </a:p>
        </p:txBody>
      </p:sp>
      <p:sp>
        <p:nvSpPr>
          <p:cNvPr id="6" name="Title 1">
            <a:extLst>
              <a:ext uri="{FF2B5EF4-FFF2-40B4-BE49-F238E27FC236}">
                <a16:creationId xmlns:a16="http://schemas.microsoft.com/office/drawing/2014/main" id="{2D0160AE-B56A-A246-A5BA-91477ACCFC8E}"/>
              </a:ext>
            </a:extLst>
          </p:cNvPr>
          <p:cNvSpPr txBox="1">
            <a:spLocks/>
          </p:cNvSpPr>
          <p:nvPr/>
        </p:nvSpPr>
        <p:spPr>
          <a:xfrm>
            <a:off x="6179146" y="465930"/>
            <a:ext cx="5486400" cy="1089529"/>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THERMAL MANAGEMENT</a:t>
            </a:r>
          </a:p>
        </p:txBody>
      </p:sp>
      <p:sp>
        <p:nvSpPr>
          <p:cNvPr id="7" name="Rounded Rectangle 6">
            <a:extLst>
              <a:ext uri="{FF2B5EF4-FFF2-40B4-BE49-F238E27FC236}">
                <a16:creationId xmlns:a16="http://schemas.microsoft.com/office/drawing/2014/main" id="{11A3068C-87A0-BE4A-8BA0-CF5C6CF908A8}"/>
              </a:ext>
            </a:extLst>
          </p:cNvPr>
          <p:cNvSpPr>
            <a:spLocks noChangeAspect="1"/>
          </p:cNvSpPr>
          <p:nvPr/>
        </p:nvSpPr>
        <p:spPr>
          <a:xfrm>
            <a:off x="6179147" y="1895328"/>
            <a:ext cx="5486400" cy="4581763"/>
          </a:xfrm>
          <a:prstGeom prst="roundRect">
            <a:avLst>
              <a:gd name="adj" fmla="val 9252"/>
            </a:avLst>
          </a:prstGeom>
          <a:solidFill>
            <a:schemeClr val="bg1"/>
          </a:solidFill>
          <a:ln w="158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5760" tIns="182880" rIns="274320" bIns="182880" rtlCol="0" anchor="t" anchorCtr="0">
            <a:spAutoFit/>
          </a:bodyPr>
          <a:lstStyle/>
          <a:p>
            <a:r>
              <a:rPr lang="en-US" sz="2000" dirty="0">
                <a:solidFill>
                  <a:schemeClr val="tx1"/>
                </a:solidFill>
                <a:latin typeface="Open Sans" pitchFamily="2" charset="0"/>
                <a:ea typeface="Open Sans" pitchFamily="2" charset="0"/>
                <a:cs typeface="Open Sans" pitchFamily="2" charset="0"/>
              </a:rPr>
              <a:t>We are a hydroelectric power plant generating electricity by using tremendous amounts of water.</a:t>
            </a:r>
          </a:p>
          <a:p>
            <a:endParaRPr lang="en-US" sz="2000" dirty="0">
              <a:solidFill>
                <a:schemeClr val="tx1"/>
              </a:solidFill>
              <a:latin typeface="Open Sans" pitchFamily="2" charset="0"/>
              <a:ea typeface="Open Sans" pitchFamily="2" charset="0"/>
              <a:cs typeface="Open Sans" pitchFamily="2" charset="0"/>
            </a:endParaRPr>
          </a:p>
          <a:p>
            <a:r>
              <a:rPr lang="en-US" sz="2000" dirty="0">
                <a:solidFill>
                  <a:schemeClr val="tx1"/>
                </a:solidFill>
                <a:latin typeface="Open Sans" pitchFamily="2" charset="0"/>
                <a:ea typeface="Open Sans" pitchFamily="2" charset="0"/>
                <a:cs typeface="Open Sans" pitchFamily="2" charset="0"/>
              </a:rPr>
              <a:t>The building is totally sealed and climate controlled plus atmospheric water generators (“AWG”) take the humidity out of the air to put it back as chilled water and blow cold air exhaust.</a:t>
            </a:r>
          </a:p>
          <a:p>
            <a:endParaRPr lang="en-US" sz="2000" dirty="0">
              <a:solidFill>
                <a:schemeClr val="tx1"/>
              </a:solidFill>
              <a:latin typeface="Open Sans" pitchFamily="2" charset="0"/>
              <a:ea typeface="Open Sans" pitchFamily="2" charset="0"/>
              <a:cs typeface="Open Sans" pitchFamily="2" charset="0"/>
            </a:endParaRPr>
          </a:p>
          <a:p>
            <a:r>
              <a:rPr lang="en-US" sz="2000" dirty="0">
                <a:solidFill>
                  <a:schemeClr val="tx1"/>
                </a:solidFill>
                <a:latin typeface="Open Sans" pitchFamily="2" charset="0"/>
                <a:ea typeface="Open Sans" pitchFamily="2" charset="0"/>
                <a:cs typeface="Open Sans" pitchFamily="2" charset="0"/>
              </a:rPr>
              <a:t>Because we go vertical we can space servers for better air management.</a:t>
            </a:r>
          </a:p>
        </p:txBody>
      </p:sp>
      <p:pic>
        <p:nvPicPr>
          <p:cNvPr id="4" name="Picture 3">
            <a:extLst>
              <a:ext uri="{FF2B5EF4-FFF2-40B4-BE49-F238E27FC236}">
                <a16:creationId xmlns:a16="http://schemas.microsoft.com/office/drawing/2014/main" id="{F56C6116-58E5-B04B-B900-AA3681BBC3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39" y="1895328"/>
            <a:ext cx="4572000" cy="2387600"/>
          </a:xfrm>
          <a:prstGeom prst="rect">
            <a:avLst/>
          </a:prstGeom>
        </p:spPr>
      </p:pic>
      <p:pic>
        <p:nvPicPr>
          <p:cNvPr id="10" name="Picture 9">
            <a:extLst>
              <a:ext uri="{FF2B5EF4-FFF2-40B4-BE49-F238E27FC236}">
                <a16:creationId xmlns:a16="http://schemas.microsoft.com/office/drawing/2014/main" id="{AC1067DA-E1B7-F044-A404-EE491C7E49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39" y="4282928"/>
            <a:ext cx="4572000" cy="1888938"/>
          </a:xfrm>
          <a:prstGeom prst="rect">
            <a:avLst/>
          </a:prstGeom>
        </p:spPr>
      </p:pic>
    </p:spTree>
    <p:extLst>
      <p:ext uri="{BB962C8B-B14F-4D97-AF65-F5344CB8AC3E}">
        <p14:creationId xmlns:p14="http://schemas.microsoft.com/office/powerpoint/2010/main" val="248808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D254B2-7F61-7A4D-9898-18E25305FF21}"/>
              </a:ext>
            </a:extLst>
          </p:cNvPr>
          <p:cNvSpPr>
            <a:spLocks noGrp="1"/>
          </p:cNvSpPr>
          <p:nvPr>
            <p:ph type="sldNum" sz="quarter" idx="12"/>
          </p:nvPr>
        </p:nvSpPr>
        <p:spPr/>
        <p:txBody>
          <a:bodyPr/>
          <a:lstStyle/>
          <a:p>
            <a:fld id="{E2DA9AF4-AB34-7244-8F4B-3C98FACDA519}" type="slidenum">
              <a:rPr lang="en-US" smtClean="0"/>
              <a:pPr/>
              <a:t>12</a:t>
            </a:fld>
            <a:endParaRPr lang="en-US" sz="700" dirty="0"/>
          </a:p>
        </p:txBody>
      </p:sp>
      <p:sp>
        <p:nvSpPr>
          <p:cNvPr id="5" name="Title 1">
            <a:extLst>
              <a:ext uri="{FF2B5EF4-FFF2-40B4-BE49-F238E27FC236}">
                <a16:creationId xmlns:a16="http://schemas.microsoft.com/office/drawing/2014/main" id="{A8F493C8-9B32-5142-87E5-5A7EA5E19627}"/>
              </a:ext>
            </a:extLst>
          </p:cNvPr>
          <p:cNvSpPr txBox="1">
            <a:spLocks/>
          </p:cNvSpPr>
          <p:nvPr/>
        </p:nvSpPr>
        <p:spPr>
          <a:xfrm>
            <a:off x="472439" y="465931"/>
            <a:ext cx="5486400" cy="1089529"/>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UNIQUE ASPECTS OF THE TECHNOLOGY</a:t>
            </a:r>
          </a:p>
        </p:txBody>
      </p:sp>
      <p:sp>
        <p:nvSpPr>
          <p:cNvPr id="6" name="Title 1">
            <a:extLst>
              <a:ext uri="{FF2B5EF4-FFF2-40B4-BE49-F238E27FC236}">
                <a16:creationId xmlns:a16="http://schemas.microsoft.com/office/drawing/2014/main" id="{2D0160AE-B56A-A246-A5BA-91477ACCFC8E}"/>
              </a:ext>
            </a:extLst>
          </p:cNvPr>
          <p:cNvSpPr txBox="1">
            <a:spLocks/>
          </p:cNvSpPr>
          <p:nvPr/>
        </p:nvSpPr>
        <p:spPr>
          <a:xfrm>
            <a:off x="7013448" y="465930"/>
            <a:ext cx="4652098" cy="1089529"/>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DIVIDED CAPITAL EXPENSE</a:t>
            </a:r>
          </a:p>
        </p:txBody>
      </p:sp>
      <p:graphicFrame>
        <p:nvGraphicFramePr>
          <p:cNvPr id="8" name="Table 7">
            <a:extLst>
              <a:ext uri="{FF2B5EF4-FFF2-40B4-BE49-F238E27FC236}">
                <a16:creationId xmlns:a16="http://schemas.microsoft.com/office/drawing/2014/main" id="{7C39AC8B-BC0A-B545-A254-DACF91A8E8C0}"/>
              </a:ext>
            </a:extLst>
          </p:cNvPr>
          <p:cNvGraphicFramePr>
            <a:graphicFrameLocks noGrp="1"/>
          </p:cNvGraphicFramePr>
          <p:nvPr>
            <p:extLst>
              <p:ext uri="{D42A27DB-BD31-4B8C-83A1-F6EECF244321}">
                <p14:modId xmlns:p14="http://schemas.microsoft.com/office/powerpoint/2010/main" val="199690040"/>
              </p:ext>
            </p:extLst>
          </p:nvPr>
        </p:nvGraphicFramePr>
        <p:xfrm>
          <a:off x="693735" y="1619229"/>
          <a:ext cx="5935664" cy="2016390"/>
        </p:xfrm>
        <a:graphic>
          <a:graphicData uri="http://schemas.openxmlformats.org/drawingml/2006/table">
            <a:tbl>
              <a:tblPr>
                <a:tableStyleId>{5C22544A-7EE6-4342-B048-85BDC9FD1C3A}</a:tableStyleId>
              </a:tblPr>
              <a:tblGrid>
                <a:gridCol w="2102618">
                  <a:extLst>
                    <a:ext uri="{9D8B030D-6E8A-4147-A177-3AD203B41FA5}">
                      <a16:colId xmlns:a16="http://schemas.microsoft.com/office/drawing/2014/main" val="3795209284"/>
                    </a:ext>
                  </a:extLst>
                </a:gridCol>
                <a:gridCol w="1242633">
                  <a:extLst>
                    <a:ext uri="{9D8B030D-6E8A-4147-A177-3AD203B41FA5}">
                      <a16:colId xmlns:a16="http://schemas.microsoft.com/office/drawing/2014/main" val="4234352727"/>
                    </a:ext>
                  </a:extLst>
                </a:gridCol>
                <a:gridCol w="391907">
                  <a:extLst>
                    <a:ext uri="{9D8B030D-6E8A-4147-A177-3AD203B41FA5}">
                      <a16:colId xmlns:a16="http://schemas.microsoft.com/office/drawing/2014/main" val="1357903909"/>
                    </a:ext>
                  </a:extLst>
                </a:gridCol>
                <a:gridCol w="1813083">
                  <a:extLst>
                    <a:ext uri="{9D8B030D-6E8A-4147-A177-3AD203B41FA5}">
                      <a16:colId xmlns:a16="http://schemas.microsoft.com/office/drawing/2014/main" val="4132012559"/>
                    </a:ext>
                  </a:extLst>
                </a:gridCol>
                <a:gridCol w="385423">
                  <a:extLst>
                    <a:ext uri="{9D8B030D-6E8A-4147-A177-3AD203B41FA5}">
                      <a16:colId xmlns:a16="http://schemas.microsoft.com/office/drawing/2014/main" val="4250987155"/>
                    </a:ext>
                  </a:extLst>
                </a:gridCol>
              </a:tblGrid>
              <a:tr h="275105">
                <a:tc>
                  <a:txBody>
                    <a:bodyPr/>
                    <a:lstStyle/>
                    <a:p>
                      <a:pPr algn="l" fontAlgn="b"/>
                      <a:r>
                        <a:rPr lang="en-US" sz="1200" u="none" strike="noStrike" dirty="0">
                          <a:effectLst/>
                        </a:rPr>
                        <a:t>Capital Expense</a:t>
                      </a:r>
                      <a:endParaRPr lang="en-US" sz="1200" b="1"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rPr>
                        <a:t>Floors</a:t>
                      </a:r>
                      <a:endParaRPr lang="en-US" sz="1200" b="0" i="0" u="none" strike="noStrike" dirty="0">
                        <a:effectLst/>
                        <a:latin typeface="Arial" panose="020B0604020202020204" pitchFamily="34" charset="0"/>
                      </a:endParaRPr>
                    </a:p>
                  </a:txBody>
                  <a:tcPr marL="0" marR="0" marT="0" marB="0" anchor="b">
                    <a:lnR w="12700" cmpd="sng">
                      <a:noFill/>
                    </a:lnR>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rPr>
                        <a:t>20</a:t>
                      </a:r>
                      <a:endParaRPr lang="en-US" sz="1200" b="0" i="0" u="none" strike="noStrike" dirty="0">
                        <a:effectLst/>
                        <a:latin typeface="Arial" panose="020B0604020202020204" pitchFamily="34" charset="0"/>
                      </a:endParaRPr>
                    </a:p>
                  </a:txBody>
                  <a:tcPr marL="0" marR="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dirty="0">
                          <a:effectLst/>
                        </a:rPr>
                        <a:t>Total Building</a:t>
                      </a:r>
                      <a:endParaRPr lang="en-US" sz="1200" b="0" i="0" u="none" strike="noStrike" dirty="0">
                        <a:effectLst/>
                        <a:latin typeface="Arial" panose="020B0604020202020204" pitchFamily="34" charset="0"/>
                      </a:endParaRPr>
                    </a:p>
                  </a:txBody>
                  <a:tcPr marL="0" marR="0" marT="0" marB="0" anchor="b">
                    <a:lnL w="12700" cmpd="sng">
                      <a:noFill/>
                    </a:lnL>
                    <a:lnB w="12700" cap="flat" cmpd="sng" algn="ctr">
                      <a:solidFill>
                        <a:schemeClr val="tx1"/>
                      </a:solidFill>
                      <a:prstDash val="solid"/>
                      <a:round/>
                      <a:headEnd type="none" w="med" len="med"/>
                      <a:tailEnd type="none" w="med" len="med"/>
                    </a:lnB>
                    <a:noFill/>
                  </a:tcPr>
                </a:tc>
                <a:tc>
                  <a:txBody>
                    <a:bodyPr/>
                    <a:lstStyle/>
                    <a:p>
                      <a:pPr algn="l" fontAlgn="b"/>
                      <a:endParaRPr lang="en-US" sz="1200" b="0" i="0" u="none" strike="noStrike" dirty="0">
                        <a:effectLst/>
                        <a:latin typeface="Arial" panose="020B0604020202020204" pitchFamily="34" charset="0"/>
                      </a:endParaRPr>
                    </a:p>
                  </a:txBody>
                  <a:tcPr marL="0" marR="0" marT="0" marB="0" anchor="b">
                    <a:noFill/>
                  </a:tcPr>
                </a:tc>
                <a:extLst>
                  <a:ext uri="{0D108BD9-81ED-4DB2-BD59-A6C34878D82A}">
                    <a16:rowId xmlns:a16="http://schemas.microsoft.com/office/drawing/2014/main" val="3471243969"/>
                  </a:ext>
                </a:extLst>
              </a:tr>
              <a:tr h="275105">
                <a:tc>
                  <a:txBody>
                    <a:bodyPr/>
                    <a:lstStyle/>
                    <a:p>
                      <a:pPr algn="l" fontAlgn="b"/>
                      <a:r>
                        <a:rPr lang="en-US" sz="1200" u="none" strike="noStrike" dirty="0">
                          <a:effectLst/>
                        </a:rPr>
                        <a:t>General cost per square foot</a:t>
                      </a:r>
                      <a:endParaRPr lang="en-US" sz="1200" b="0"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ctr" fontAlgn="b"/>
                      <a:r>
                        <a:rPr lang="en-US" sz="1200" u="none" strike="noStrike">
                          <a:effectLst/>
                        </a:rPr>
                        <a:t>$350 </a:t>
                      </a:r>
                      <a:endParaRPr lang="en-US" sz="1200" b="0" i="0" u="none" strike="noStrike">
                        <a:effectLst/>
                        <a:latin typeface="Arial" panose="020B0604020202020204" pitchFamily="34" charset="0"/>
                      </a:endParaRPr>
                    </a:p>
                  </a:txBody>
                  <a:tcPr marL="0" marR="0" marT="0" marB="0" anchor="b">
                    <a:lnR w="12700" cmpd="sng">
                      <a:noFill/>
                    </a:lnR>
                    <a:lnT w="12700" cap="flat" cmpd="sng" algn="ctr">
                      <a:solidFill>
                        <a:schemeClr val="tx1"/>
                      </a:solidFill>
                      <a:prstDash val="solid"/>
                      <a:round/>
                      <a:headEnd type="none" w="med" len="med"/>
                      <a:tailEnd type="none" w="med" len="med"/>
                    </a:lnT>
                    <a:noFill/>
                  </a:tcPr>
                </a:tc>
                <a:tc>
                  <a:txBody>
                    <a:bodyPr/>
                    <a:lstStyle/>
                    <a:p>
                      <a:pPr algn="l" fontAlgn="b"/>
                      <a:endParaRPr lang="en-US" sz="1200" b="0" i="0" u="none" strike="noStrike" dirty="0">
                        <a:effectLst/>
                        <a:latin typeface="Arial" panose="020B0604020202020204" pitchFamily="34" charset="0"/>
                      </a:endParaRPr>
                    </a:p>
                  </a:txBody>
                  <a:tcPr marL="0" marR="0" marT="0" marB="0" anchor="b">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1200" u="none" strike="noStrike" dirty="0">
                          <a:effectLst/>
                        </a:rPr>
                        <a:t>Capital Expense</a:t>
                      </a:r>
                      <a:endParaRPr lang="en-US" sz="1200" b="0" i="0" u="none" strike="noStrike" dirty="0">
                        <a:effectLst/>
                        <a:latin typeface="Arial" panose="020B0604020202020204" pitchFamily="34" charset="0"/>
                      </a:endParaRPr>
                    </a:p>
                  </a:txBody>
                  <a:tcPr marL="0" marR="0" marT="0" marB="0">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endParaRPr lang="en-US" sz="1200" b="0" i="0" u="none" strike="noStrike" dirty="0">
                        <a:effectLst/>
                        <a:latin typeface="Arial" panose="020B0604020202020204" pitchFamily="34" charset="0"/>
                      </a:endParaRPr>
                    </a:p>
                  </a:txBody>
                  <a:tcPr marL="0" marR="0" marT="0" marB="0" anchor="b">
                    <a:noFill/>
                  </a:tcPr>
                </a:tc>
                <a:extLst>
                  <a:ext uri="{0D108BD9-81ED-4DB2-BD59-A6C34878D82A}">
                    <a16:rowId xmlns:a16="http://schemas.microsoft.com/office/drawing/2014/main" val="3820302408"/>
                  </a:ext>
                </a:extLst>
              </a:tr>
              <a:tr h="134580">
                <a:tc>
                  <a:txBody>
                    <a:bodyPr/>
                    <a:lstStyle/>
                    <a:p>
                      <a:pPr algn="l" fontAlgn="b"/>
                      <a:endParaRPr lang="en-US" sz="1200" b="0" i="0" u="none" strike="noStrike" dirty="0">
                        <a:effectLst/>
                        <a:latin typeface="Arial" panose="020B0604020202020204" pitchFamily="34" charset="0"/>
                      </a:endParaRPr>
                    </a:p>
                  </a:txBody>
                  <a:tcPr marL="0" marR="0" marT="0" marB="0" anchor="b">
                    <a:noFill/>
                  </a:tcPr>
                </a:tc>
                <a:tc>
                  <a:txBody>
                    <a:bodyPr/>
                    <a:lstStyle/>
                    <a:p>
                      <a:pPr algn="l" fontAlgn="b"/>
                      <a:endParaRPr lang="en-US" sz="1200" b="0" i="0" u="none" strike="noStrike">
                        <a:effectLst/>
                        <a:latin typeface="Arial" panose="020B0604020202020204" pitchFamily="34" charset="0"/>
                      </a:endParaRPr>
                    </a:p>
                  </a:txBody>
                  <a:tcPr marL="0" marR="0" marT="0" marB="0" anchor="b">
                    <a:noFill/>
                  </a:tcPr>
                </a:tc>
                <a:tc>
                  <a:txBody>
                    <a:bodyPr/>
                    <a:lstStyle/>
                    <a:p>
                      <a:pPr algn="l" fontAlgn="b"/>
                      <a:endParaRPr lang="en-US" sz="1200" b="0" i="0" u="none" strike="noStrike">
                        <a:effectLst/>
                        <a:latin typeface="Arial" panose="020B0604020202020204" pitchFamily="34" charset="0"/>
                      </a:endParaRPr>
                    </a:p>
                  </a:txBody>
                  <a:tcPr marL="0" marR="0" marT="0" marB="0" anchor="b">
                    <a:lnT w="12700" cmpd="sng">
                      <a:noFill/>
                    </a:lnT>
                    <a:noFill/>
                  </a:tcPr>
                </a:tc>
                <a:tc>
                  <a:txBody>
                    <a:bodyPr/>
                    <a:lstStyle/>
                    <a:p>
                      <a:pPr algn="ctr" fontAlgn="b"/>
                      <a:endParaRPr lang="en-US" sz="1200" b="0" i="0" u="none" strike="noStrike">
                        <a:effectLst/>
                        <a:latin typeface="Arial" panose="020B0604020202020204" pitchFamily="34" charset="0"/>
                      </a:endParaRPr>
                    </a:p>
                  </a:txBody>
                  <a:tcPr marL="0" marR="0" marT="0" marB="0" anchor="b">
                    <a:noFill/>
                  </a:tcPr>
                </a:tc>
                <a:tc>
                  <a:txBody>
                    <a:bodyPr/>
                    <a:lstStyle/>
                    <a:p>
                      <a:pPr algn="l" fontAlgn="b"/>
                      <a:endParaRPr lang="en-US" sz="1200" b="0" i="0" u="none" strike="noStrike" dirty="0">
                        <a:effectLst/>
                        <a:latin typeface="Arial" panose="020B0604020202020204" pitchFamily="34" charset="0"/>
                      </a:endParaRPr>
                    </a:p>
                  </a:txBody>
                  <a:tcPr marL="0" marR="0" marT="0" marB="0" anchor="b">
                    <a:noFill/>
                  </a:tcPr>
                </a:tc>
                <a:extLst>
                  <a:ext uri="{0D108BD9-81ED-4DB2-BD59-A6C34878D82A}">
                    <a16:rowId xmlns:a16="http://schemas.microsoft.com/office/drawing/2014/main" val="4149767093"/>
                  </a:ext>
                </a:extLst>
              </a:tr>
              <a:tr h="275105">
                <a:tc>
                  <a:txBody>
                    <a:bodyPr/>
                    <a:lstStyle/>
                    <a:p>
                      <a:pPr algn="l" fontAlgn="b"/>
                      <a:r>
                        <a:rPr lang="en-US" sz="1200" u="none" strike="noStrike">
                          <a:effectLst/>
                        </a:rPr>
                        <a:t>Total Building Square Feet</a:t>
                      </a:r>
                      <a:endParaRPr lang="en-US" sz="1200" b="0" i="0" u="none" strike="noStrike">
                        <a:effectLst/>
                        <a:latin typeface="Arial" panose="020B0604020202020204" pitchFamily="34" charset="0"/>
                      </a:endParaRPr>
                    </a:p>
                  </a:txBody>
                  <a:tcPr marL="0" marR="0" marT="0" marB="0" anchor="b">
                    <a:noFill/>
                  </a:tcPr>
                </a:tc>
                <a:tc>
                  <a:txBody>
                    <a:bodyPr/>
                    <a:lstStyle/>
                    <a:p>
                      <a:pPr algn="ctr" fontAlgn="b"/>
                      <a:r>
                        <a:rPr lang="en-US" sz="1200" u="none" strike="noStrike">
                          <a:effectLst/>
                        </a:rPr>
                        <a:t>3,200,000</a:t>
                      </a:r>
                      <a:endParaRPr lang="en-US" sz="1200" b="0" i="0" u="none" strike="noStrike">
                        <a:effectLst/>
                        <a:latin typeface="Arial" panose="020B0604020202020204" pitchFamily="34" charset="0"/>
                      </a:endParaRPr>
                    </a:p>
                  </a:txBody>
                  <a:tcPr marL="0" marR="0" marT="0" marB="0" anchor="b">
                    <a:noFill/>
                  </a:tcPr>
                </a:tc>
                <a:tc>
                  <a:txBody>
                    <a:bodyPr/>
                    <a:lstStyle/>
                    <a:p>
                      <a:pPr algn="l" fontAlgn="b"/>
                      <a:r>
                        <a:rPr lang="en-US" sz="1200" u="none" strike="noStrike">
                          <a:effectLst/>
                        </a:rPr>
                        <a:t>ft2</a:t>
                      </a:r>
                      <a:endParaRPr lang="en-US" sz="1200" b="0" i="0" u="none" strike="noStrike">
                        <a:effectLst/>
                        <a:latin typeface="Arial" panose="020B0604020202020204" pitchFamily="34" charset="0"/>
                      </a:endParaRPr>
                    </a:p>
                  </a:txBody>
                  <a:tcPr marL="0" marR="0" marT="0" marB="0" anchor="b">
                    <a:noFill/>
                  </a:tcPr>
                </a:tc>
                <a:tc>
                  <a:txBody>
                    <a:bodyPr/>
                    <a:lstStyle/>
                    <a:p>
                      <a:pPr algn="ctr" fontAlgn="b"/>
                      <a:r>
                        <a:rPr lang="en-US" sz="1200" u="none" strike="noStrike">
                          <a:effectLst/>
                        </a:rPr>
                        <a:t>$1,120,000,000</a:t>
                      </a:r>
                      <a:endParaRPr lang="en-US" sz="1200" b="0" i="0" u="none" strike="noStrike">
                        <a:effectLst/>
                        <a:latin typeface="Arial" panose="020B0604020202020204" pitchFamily="34" charset="0"/>
                      </a:endParaRPr>
                    </a:p>
                  </a:txBody>
                  <a:tcPr marL="0" marR="0" marT="0" marB="0" anchor="b">
                    <a:noFill/>
                  </a:tcPr>
                </a:tc>
                <a:tc>
                  <a:txBody>
                    <a:bodyPr/>
                    <a:lstStyle/>
                    <a:p>
                      <a:pPr algn="l" fontAlgn="b"/>
                      <a:endParaRPr lang="en-US" sz="1200" b="0" i="0" u="none" strike="noStrike" dirty="0">
                        <a:effectLst/>
                        <a:latin typeface="Arial" panose="020B0604020202020204" pitchFamily="34" charset="0"/>
                      </a:endParaRPr>
                    </a:p>
                  </a:txBody>
                  <a:tcPr marL="0" marR="0" marT="0" marB="0" anchor="b">
                    <a:noFill/>
                  </a:tcPr>
                </a:tc>
                <a:extLst>
                  <a:ext uri="{0D108BD9-81ED-4DB2-BD59-A6C34878D82A}">
                    <a16:rowId xmlns:a16="http://schemas.microsoft.com/office/drawing/2014/main" val="3200934905"/>
                  </a:ext>
                </a:extLst>
              </a:tr>
              <a:tr h="275105">
                <a:tc>
                  <a:txBody>
                    <a:bodyPr/>
                    <a:lstStyle/>
                    <a:p>
                      <a:pPr algn="l" fontAlgn="b"/>
                      <a:r>
                        <a:rPr lang="en-US" sz="1200" u="none" strike="noStrike">
                          <a:effectLst/>
                        </a:rPr>
                        <a:t>Electricity Building Square Feet</a:t>
                      </a:r>
                      <a:endParaRPr lang="en-US" sz="1200" b="0" i="0" u="none" strike="noStrike">
                        <a:effectLst/>
                        <a:latin typeface="Arial" panose="020B0604020202020204" pitchFamily="34" charset="0"/>
                      </a:endParaRPr>
                    </a:p>
                  </a:txBody>
                  <a:tcPr marL="0" marR="0" marT="0" marB="0" anchor="b">
                    <a:noFill/>
                  </a:tcPr>
                </a:tc>
                <a:tc>
                  <a:txBody>
                    <a:bodyPr/>
                    <a:lstStyle/>
                    <a:p>
                      <a:pPr algn="ctr" fontAlgn="b"/>
                      <a:r>
                        <a:rPr lang="en-US" sz="1200" u="none" strike="noStrike">
                          <a:effectLst/>
                        </a:rPr>
                        <a:t>320,000</a:t>
                      </a:r>
                      <a:endParaRPr lang="en-US" sz="1200" b="0" i="0" u="none" strike="noStrike">
                        <a:effectLst/>
                        <a:latin typeface="Arial" panose="020B0604020202020204" pitchFamily="34" charset="0"/>
                      </a:endParaRPr>
                    </a:p>
                  </a:txBody>
                  <a:tcPr marL="0" marR="0" marT="0" marB="0" anchor="b">
                    <a:noFill/>
                  </a:tcPr>
                </a:tc>
                <a:tc>
                  <a:txBody>
                    <a:bodyPr/>
                    <a:lstStyle/>
                    <a:p>
                      <a:pPr algn="l" fontAlgn="b"/>
                      <a:r>
                        <a:rPr lang="en-US" sz="1200" u="none" strike="noStrike">
                          <a:effectLst/>
                        </a:rPr>
                        <a:t>ft2</a:t>
                      </a:r>
                      <a:endParaRPr lang="en-US" sz="1200" b="0" i="0" u="none" strike="noStrike">
                        <a:effectLst/>
                        <a:latin typeface="Arial" panose="020B0604020202020204" pitchFamily="34" charset="0"/>
                      </a:endParaRPr>
                    </a:p>
                  </a:txBody>
                  <a:tcPr marL="0" marR="0" marT="0" marB="0" anchor="b">
                    <a:noFill/>
                  </a:tcPr>
                </a:tc>
                <a:tc>
                  <a:txBody>
                    <a:bodyPr/>
                    <a:lstStyle/>
                    <a:p>
                      <a:pPr algn="ctr" fontAlgn="b"/>
                      <a:r>
                        <a:rPr lang="en-US" sz="1200" u="none" strike="noStrike">
                          <a:effectLst/>
                        </a:rPr>
                        <a:t>$112,000,000</a:t>
                      </a:r>
                      <a:endParaRPr lang="en-US" sz="1200" b="0" i="0" u="none" strike="noStrike">
                        <a:effectLst/>
                        <a:latin typeface="Arial" panose="020B0604020202020204" pitchFamily="34" charset="0"/>
                      </a:endParaRPr>
                    </a:p>
                  </a:txBody>
                  <a:tcPr marL="0" marR="0" marT="0" marB="0" anchor="b">
                    <a:noFill/>
                  </a:tcPr>
                </a:tc>
                <a:tc>
                  <a:txBody>
                    <a:bodyPr/>
                    <a:lstStyle/>
                    <a:p>
                      <a:pPr algn="l" fontAlgn="b"/>
                      <a:endParaRPr lang="en-US" sz="1200" b="0" i="0" u="none" strike="noStrike" dirty="0">
                        <a:effectLst/>
                        <a:latin typeface="Arial" panose="020B0604020202020204" pitchFamily="34" charset="0"/>
                      </a:endParaRPr>
                    </a:p>
                  </a:txBody>
                  <a:tcPr marL="0" marR="0" marT="0" marB="0" anchor="b">
                    <a:noFill/>
                  </a:tcPr>
                </a:tc>
                <a:extLst>
                  <a:ext uri="{0D108BD9-81ED-4DB2-BD59-A6C34878D82A}">
                    <a16:rowId xmlns:a16="http://schemas.microsoft.com/office/drawing/2014/main" val="2654269888"/>
                  </a:ext>
                </a:extLst>
              </a:tr>
              <a:tr h="275105">
                <a:tc>
                  <a:txBody>
                    <a:bodyPr/>
                    <a:lstStyle/>
                    <a:p>
                      <a:pPr algn="l" fontAlgn="b"/>
                      <a:r>
                        <a:rPr lang="en-US" sz="1200" b="0" i="0" u="none" strike="noStrike">
                          <a:effectLst/>
                          <a:latin typeface="Arial" panose="020B0604020202020204" pitchFamily="34" charset="0"/>
                        </a:rPr>
                        <a:t>General Building Square Feet</a:t>
                      </a: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effectLst/>
                          <a:latin typeface="Arial" panose="020B0604020202020204" pitchFamily="34" charset="0"/>
                        </a:rPr>
                        <a:t>2,080,000</a:t>
                      </a: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dirty="0">
                          <a:effectLst/>
                        </a:rPr>
                        <a:t>ft2</a:t>
                      </a:r>
                      <a:endParaRPr lang="en-US" sz="1200" b="0"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rPr>
                        <a:t>$728,000,000</a:t>
                      </a:r>
                      <a:endParaRPr lang="en-US" sz="1200" b="0"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l" fontAlgn="b"/>
                      <a:endParaRPr lang="en-US" sz="1200" b="0" i="0" u="none" strike="noStrike" dirty="0">
                        <a:effectLst/>
                        <a:latin typeface="Arial" panose="020B0604020202020204" pitchFamily="34" charset="0"/>
                      </a:endParaRPr>
                    </a:p>
                  </a:txBody>
                  <a:tcPr marL="0" marR="0" marT="0" marB="0" anchor="b">
                    <a:noFill/>
                  </a:tcPr>
                </a:tc>
                <a:extLst>
                  <a:ext uri="{0D108BD9-81ED-4DB2-BD59-A6C34878D82A}">
                    <a16:rowId xmlns:a16="http://schemas.microsoft.com/office/drawing/2014/main" val="2789165483"/>
                  </a:ext>
                </a:extLst>
              </a:tr>
              <a:tr h="275105">
                <a:tc>
                  <a:txBody>
                    <a:bodyPr/>
                    <a:lstStyle/>
                    <a:p>
                      <a:pPr algn="l" fontAlgn="b"/>
                      <a:r>
                        <a:rPr lang="en-US" sz="1200" b="0" i="0" u="none" strike="noStrike">
                          <a:effectLst/>
                          <a:latin typeface="Arial" panose="020B0604020202020204" pitchFamily="34" charset="0"/>
                        </a:rPr>
                        <a:t>Available for Data Centers</a:t>
                      </a: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r>
                        <a:rPr lang="en-US" sz="1200" b="0" i="0" u="none" strike="noStrike" dirty="0">
                          <a:effectLst/>
                          <a:latin typeface="Arial" panose="020B0604020202020204" pitchFamily="34" charset="0"/>
                        </a:rPr>
                        <a:t>800,000</a:t>
                      </a: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l" fontAlgn="b"/>
                      <a:r>
                        <a:rPr lang="en-US" sz="1200" u="none" strike="noStrike">
                          <a:effectLst/>
                        </a:rPr>
                        <a:t>ft2</a:t>
                      </a:r>
                      <a:endParaRPr lang="en-US" sz="1200" b="0" i="0" u="none" strike="noStrike">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ctr" fontAlgn="b"/>
                      <a:r>
                        <a:rPr lang="en-US" sz="1200" u="none" strike="noStrike" dirty="0">
                          <a:effectLst/>
                        </a:rPr>
                        <a:t>$280,000,000</a:t>
                      </a:r>
                      <a:endParaRPr lang="en-US" sz="1200" b="0"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l" fontAlgn="b"/>
                      <a:endParaRPr lang="en-US" sz="1200" b="0" i="0" u="none" strike="noStrike" dirty="0">
                        <a:effectLst/>
                        <a:latin typeface="Arial" panose="020B0604020202020204" pitchFamily="34" charset="0"/>
                      </a:endParaRPr>
                    </a:p>
                  </a:txBody>
                  <a:tcPr marL="0" marR="0" marT="0" marB="0" anchor="b">
                    <a:noFill/>
                  </a:tcPr>
                </a:tc>
                <a:extLst>
                  <a:ext uri="{0D108BD9-81ED-4DB2-BD59-A6C34878D82A}">
                    <a16:rowId xmlns:a16="http://schemas.microsoft.com/office/drawing/2014/main" val="1873394815"/>
                  </a:ext>
                </a:extLst>
              </a:tr>
              <a:tr h="141874">
                <a:tc>
                  <a:txBody>
                    <a:bodyPr/>
                    <a:lstStyle/>
                    <a:p>
                      <a:pPr algn="l" fontAlgn="b"/>
                      <a:endParaRPr lang="en-US" sz="1200" b="0" i="0" u="none" strike="noStrike">
                        <a:effectLst/>
                        <a:latin typeface="Arial" panose="020B0604020202020204" pitchFamily="34" charset="0"/>
                      </a:endParaRPr>
                    </a:p>
                  </a:txBody>
                  <a:tcPr marL="0" marR="0" marT="0" marB="0" anchor="b">
                    <a:noFill/>
                  </a:tcPr>
                </a:tc>
                <a:tc>
                  <a:txBody>
                    <a:bodyPr/>
                    <a:lstStyle/>
                    <a:p>
                      <a:pPr algn="l" fontAlgn="b"/>
                      <a:endParaRPr lang="en-US" sz="1200" b="0" i="0" u="none" strike="noStrike">
                        <a:effectLst/>
                        <a:latin typeface="Arial" panose="020B0604020202020204" pitchFamily="34" charset="0"/>
                      </a:endParaRPr>
                    </a:p>
                  </a:txBody>
                  <a:tcPr marL="0" marR="0" marT="0" marB="0" anchor="b">
                    <a:noFill/>
                  </a:tcPr>
                </a:tc>
                <a:tc>
                  <a:txBody>
                    <a:bodyPr/>
                    <a:lstStyle/>
                    <a:p>
                      <a:pPr algn="l" fontAlgn="b"/>
                      <a:endParaRPr lang="en-US" sz="1200" b="0" i="0" u="none" strike="noStrike">
                        <a:effectLst/>
                        <a:latin typeface="Arial" panose="020B0604020202020204" pitchFamily="34" charset="0"/>
                      </a:endParaRPr>
                    </a:p>
                  </a:txBody>
                  <a:tcPr marL="0" marR="0" marT="0" marB="0" anchor="b">
                    <a:noFill/>
                  </a:tcPr>
                </a:tc>
                <a:tc>
                  <a:txBody>
                    <a:bodyPr/>
                    <a:lstStyle/>
                    <a:p>
                      <a:pPr algn="ctr" fontAlgn="b"/>
                      <a:endParaRPr lang="en-US" sz="1200" b="0" i="0" u="none" strike="noStrike">
                        <a:effectLst/>
                        <a:latin typeface="Arial" panose="020B0604020202020204" pitchFamily="34" charset="0"/>
                      </a:endParaRPr>
                    </a:p>
                  </a:txBody>
                  <a:tcPr marL="0" marR="0" marT="0" marB="0" anchor="b">
                    <a:noFill/>
                  </a:tcPr>
                </a:tc>
                <a:tc>
                  <a:txBody>
                    <a:bodyPr/>
                    <a:lstStyle/>
                    <a:p>
                      <a:pPr algn="l" fontAlgn="b"/>
                      <a:endParaRPr lang="en-US" sz="1200" b="0" i="0" u="none" strike="noStrike" dirty="0">
                        <a:effectLst/>
                        <a:latin typeface="Arial" panose="020B0604020202020204" pitchFamily="34" charset="0"/>
                      </a:endParaRPr>
                    </a:p>
                  </a:txBody>
                  <a:tcPr marL="0" marR="0" marT="0" marB="0" anchor="b">
                    <a:noFill/>
                  </a:tcPr>
                </a:tc>
                <a:extLst>
                  <a:ext uri="{0D108BD9-81ED-4DB2-BD59-A6C34878D82A}">
                    <a16:rowId xmlns:a16="http://schemas.microsoft.com/office/drawing/2014/main" val="2795010903"/>
                  </a:ext>
                </a:extLst>
              </a:tr>
            </a:tbl>
          </a:graphicData>
        </a:graphic>
      </p:graphicFrame>
      <p:pic>
        <p:nvPicPr>
          <p:cNvPr id="12" name="Picture 11">
            <a:extLst>
              <a:ext uri="{FF2B5EF4-FFF2-40B4-BE49-F238E27FC236}">
                <a16:creationId xmlns:a16="http://schemas.microsoft.com/office/drawing/2014/main" id="{C558494E-3C23-5C44-8D70-BDB4132D5D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3733" y="3571611"/>
            <a:ext cx="5352668" cy="2926080"/>
          </a:xfrm>
          <a:prstGeom prst="rect">
            <a:avLst/>
          </a:prstGeom>
        </p:spPr>
      </p:pic>
      <p:sp>
        <p:nvSpPr>
          <p:cNvPr id="7" name="Rounded Rectangle 6">
            <a:extLst>
              <a:ext uri="{FF2B5EF4-FFF2-40B4-BE49-F238E27FC236}">
                <a16:creationId xmlns:a16="http://schemas.microsoft.com/office/drawing/2014/main" id="{11A3068C-87A0-BE4A-8BA0-CF5C6CF908A8}"/>
              </a:ext>
            </a:extLst>
          </p:cNvPr>
          <p:cNvSpPr>
            <a:spLocks noChangeAspect="1"/>
          </p:cNvSpPr>
          <p:nvPr/>
        </p:nvSpPr>
        <p:spPr>
          <a:xfrm>
            <a:off x="7013448" y="1646661"/>
            <a:ext cx="3922776" cy="4859179"/>
          </a:xfrm>
          <a:prstGeom prst="roundRect">
            <a:avLst>
              <a:gd name="adj" fmla="val 9252"/>
            </a:avLst>
          </a:prstGeom>
          <a:solidFill>
            <a:schemeClr val="bg1"/>
          </a:solidFill>
          <a:ln w="158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5760" tIns="182880" rIns="274320" bIns="182880" rtlCol="0" anchor="t" anchorCtr="0">
            <a:spAutoFit/>
          </a:bodyPr>
          <a:lstStyle/>
          <a:p>
            <a:r>
              <a:rPr lang="en-US" sz="2000" dirty="0">
                <a:solidFill>
                  <a:schemeClr val="tx1"/>
                </a:solidFill>
                <a:latin typeface="Open Sans" pitchFamily="2" charset="0"/>
                <a:ea typeface="Open Sans" pitchFamily="2" charset="0"/>
                <a:cs typeface="Open Sans" pitchFamily="2" charset="0"/>
              </a:rPr>
              <a:t>G-SHIP LLC builds the foundations, columns, beams,, HVAC, climate control, atmospheric water generation, etc., to power energy intensive partners.</a:t>
            </a:r>
          </a:p>
          <a:p>
            <a:endParaRPr lang="en-US" sz="2000" dirty="0">
              <a:solidFill>
                <a:schemeClr val="tx1"/>
              </a:solidFill>
              <a:latin typeface="Open Sans" pitchFamily="2" charset="0"/>
              <a:ea typeface="Open Sans" pitchFamily="2" charset="0"/>
              <a:cs typeface="Open Sans" pitchFamily="2" charset="0"/>
            </a:endParaRPr>
          </a:p>
          <a:p>
            <a:r>
              <a:rPr lang="en-US" sz="2000" dirty="0">
                <a:solidFill>
                  <a:schemeClr val="tx1"/>
                </a:solidFill>
                <a:latin typeface="Open Sans" pitchFamily="2" charset="0"/>
                <a:ea typeface="Open Sans" pitchFamily="2" charset="0"/>
                <a:cs typeface="Open Sans" pitchFamily="2" charset="0"/>
              </a:rPr>
              <a:t>According to the graph $9.3M/MW was the lowest cost in any market.</a:t>
            </a:r>
          </a:p>
          <a:p>
            <a:endParaRPr lang="en-US" sz="2000" dirty="0">
              <a:solidFill>
                <a:schemeClr val="tx1"/>
              </a:solidFill>
              <a:latin typeface="Open Sans" pitchFamily="2" charset="0"/>
              <a:ea typeface="Open Sans" pitchFamily="2" charset="0"/>
              <a:cs typeface="Open Sans" pitchFamily="2" charset="0"/>
            </a:endParaRPr>
          </a:p>
          <a:p>
            <a:r>
              <a:rPr lang="en-US" sz="2000" dirty="0">
                <a:solidFill>
                  <a:schemeClr val="tx1"/>
                </a:solidFill>
                <a:latin typeface="Open Sans" pitchFamily="2" charset="0"/>
                <a:ea typeface="Open Sans" pitchFamily="2" charset="0"/>
                <a:cs typeface="Open Sans" pitchFamily="2" charset="0"/>
              </a:rPr>
              <a:t>$280M is $9.3M/MW.</a:t>
            </a:r>
          </a:p>
        </p:txBody>
      </p:sp>
    </p:spTree>
    <p:extLst>
      <p:ext uri="{BB962C8B-B14F-4D97-AF65-F5344CB8AC3E}">
        <p14:creationId xmlns:p14="http://schemas.microsoft.com/office/powerpoint/2010/main" val="2158722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D254B2-7F61-7A4D-9898-18E25305FF21}"/>
              </a:ext>
            </a:extLst>
          </p:cNvPr>
          <p:cNvSpPr>
            <a:spLocks noGrp="1"/>
          </p:cNvSpPr>
          <p:nvPr>
            <p:ph type="sldNum" sz="quarter" idx="12"/>
          </p:nvPr>
        </p:nvSpPr>
        <p:spPr/>
        <p:txBody>
          <a:bodyPr/>
          <a:lstStyle/>
          <a:p>
            <a:fld id="{E2DA9AF4-AB34-7244-8F4B-3C98FACDA519}" type="slidenum">
              <a:rPr lang="en-US" smtClean="0"/>
              <a:pPr/>
              <a:t>13</a:t>
            </a:fld>
            <a:endParaRPr lang="en-US" sz="700" dirty="0"/>
          </a:p>
        </p:txBody>
      </p:sp>
      <p:sp>
        <p:nvSpPr>
          <p:cNvPr id="5" name="Title 1">
            <a:extLst>
              <a:ext uri="{FF2B5EF4-FFF2-40B4-BE49-F238E27FC236}">
                <a16:creationId xmlns:a16="http://schemas.microsoft.com/office/drawing/2014/main" id="{A8F493C8-9B32-5142-87E5-5A7EA5E19627}"/>
              </a:ext>
            </a:extLst>
          </p:cNvPr>
          <p:cNvSpPr txBox="1">
            <a:spLocks/>
          </p:cNvSpPr>
          <p:nvPr/>
        </p:nvSpPr>
        <p:spPr>
          <a:xfrm>
            <a:off x="472439" y="465931"/>
            <a:ext cx="5486400" cy="1089529"/>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UNIQUE ASPECTS OF THE TECHNOLOGY</a:t>
            </a:r>
          </a:p>
        </p:txBody>
      </p:sp>
      <p:sp>
        <p:nvSpPr>
          <p:cNvPr id="6" name="Title 1">
            <a:extLst>
              <a:ext uri="{FF2B5EF4-FFF2-40B4-BE49-F238E27FC236}">
                <a16:creationId xmlns:a16="http://schemas.microsoft.com/office/drawing/2014/main" id="{2D0160AE-B56A-A246-A5BA-91477ACCFC8E}"/>
              </a:ext>
            </a:extLst>
          </p:cNvPr>
          <p:cNvSpPr txBox="1">
            <a:spLocks/>
          </p:cNvSpPr>
          <p:nvPr/>
        </p:nvSpPr>
        <p:spPr>
          <a:xfrm>
            <a:off x="7155853" y="465930"/>
            <a:ext cx="4652098" cy="1089529"/>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SHARED CAPITAL EXPENSE</a:t>
            </a:r>
          </a:p>
        </p:txBody>
      </p:sp>
      <p:sp>
        <p:nvSpPr>
          <p:cNvPr id="7" name="Rounded Rectangle 6">
            <a:extLst>
              <a:ext uri="{FF2B5EF4-FFF2-40B4-BE49-F238E27FC236}">
                <a16:creationId xmlns:a16="http://schemas.microsoft.com/office/drawing/2014/main" id="{11A3068C-87A0-BE4A-8BA0-CF5C6CF908A8}"/>
              </a:ext>
            </a:extLst>
          </p:cNvPr>
          <p:cNvSpPr>
            <a:spLocks noChangeAspect="1"/>
          </p:cNvSpPr>
          <p:nvPr/>
        </p:nvSpPr>
        <p:spPr>
          <a:xfrm>
            <a:off x="7163348" y="1599645"/>
            <a:ext cx="4556213" cy="4904423"/>
          </a:xfrm>
          <a:prstGeom prst="roundRect">
            <a:avLst>
              <a:gd name="adj" fmla="val 9252"/>
            </a:avLst>
          </a:prstGeom>
          <a:solidFill>
            <a:schemeClr val="bg1"/>
          </a:solidFill>
          <a:ln w="158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5760" tIns="182880" rIns="274320" bIns="182880" rtlCol="0" anchor="t" anchorCtr="0">
            <a:spAutoFit/>
          </a:bodyPr>
          <a:lstStyle/>
          <a:p>
            <a:r>
              <a:rPr lang="en-US" sz="2000" dirty="0">
                <a:solidFill>
                  <a:schemeClr val="tx1"/>
                </a:solidFill>
                <a:latin typeface="Open Sans" pitchFamily="2" charset="0"/>
                <a:ea typeface="Open Sans" pitchFamily="2" charset="0"/>
                <a:cs typeface="Open Sans" pitchFamily="2" charset="0"/>
              </a:rPr>
              <a:t>Sharing space: building the power plant to house the data center eliminates soft and hard costs.</a:t>
            </a:r>
          </a:p>
          <a:p>
            <a:endParaRPr lang="en-US" sz="2000" dirty="0">
              <a:solidFill>
                <a:schemeClr val="tx1"/>
              </a:solidFill>
              <a:latin typeface="Open Sans" pitchFamily="2" charset="0"/>
              <a:ea typeface="Open Sans" pitchFamily="2" charset="0"/>
              <a:cs typeface="Open Sans" pitchFamily="2" charset="0"/>
            </a:endParaRPr>
          </a:p>
          <a:p>
            <a:r>
              <a:rPr lang="en-US" sz="2000" dirty="0">
                <a:solidFill>
                  <a:schemeClr val="tx1"/>
                </a:solidFill>
                <a:latin typeface="Open Sans" pitchFamily="2" charset="0"/>
                <a:ea typeface="Open Sans" pitchFamily="2" charset="0"/>
                <a:cs typeface="Open Sans" pitchFamily="2" charset="0"/>
              </a:rPr>
              <a:t>Building vertical with multiple internal generators saves cabling expense and no substation needs to be built.</a:t>
            </a:r>
          </a:p>
          <a:p>
            <a:endParaRPr lang="en-US" sz="2000" dirty="0">
              <a:solidFill>
                <a:schemeClr val="tx1"/>
              </a:solidFill>
              <a:latin typeface="Open Sans" pitchFamily="2" charset="0"/>
              <a:ea typeface="Open Sans" pitchFamily="2" charset="0"/>
              <a:cs typeface="Open Sans" pitchFamily="2" charset="0"/>
            </a:endParaRPr>
          </a:p>
          <a:p>
            <a:r>
              <a:rPr lang="en-US" sz="2000" dirty="0">
                <a:solidFill>
                  <a:schemeClr val="tx1"/>
                </a:solidFill>
                <a:latin typeface="Open Sans" pitchFamily="2" charset="0"/>
                <a:ea typeface="Open Sans" pitchFamily="2" charset="0"/>
                <a:cs typeface="Open Sans" pitchFamily="2" charset="0"/>
              </a:rPr>
              <a:t>No UPS backup required.</a:t>
            </a:r>
          </a:p>
          <a:p>
            <a:endParaRPr lang="en-US" sz="2000" dirty="0">
              <a:solidFill>
                <a:schemeClr val="tx1"/>
              </a:solidFill>
              <a:latin typeface="Open Sans" pitchFamily="2" charset="0"/>
              <a:ea typeface="Open Sans" pitchFamily="2" charset="0"/>
              <a:cs typeface="Open Sans" pitchFamily="2" charset="0"/>
            </a:endParaRPr>
          </a:p>
          <a:p>
            <a:r>
              <a:rPr lang="en-US" sz="2000" dirty="0">
                <a:solidFill>
                  <a:schemeClr val="tx1"/>
                </a:solidFill>
                <a:latin typeface="Open Sans" pitchFamily="2" charset="0"/>
                <a:ea typeface="Open Sans" pitchFamily="2" charset="0"/>
                <a:cs typeface="Open Sans" pitchFamily="2" charset="0"/>
              </a:rPr>
              <a:t>100% UP Time is possible with quadruple redundancy.</a:t>
            </a:r>
          </a:p>
        </p:txBody>
      </p:sp>
      <p:pic>
        <p:nvPicPr>
          <p:cNvPr id="4" name="Picture 3">
            <a:extLst>
              <a:ext uri="{FF2B5EF4-FFF2-40B4-BE49-F238E27FC236}">
                <a16:creationId xmlns:a16="http://schemas.microsoft.com/office/drawing/2014/main" id="{D0EE9BED-4FDD-514C-8FAF-C5A3B982EF80}"/>
              </a:ext>
            </a:extLst>
          </p:cNvPr>
          <p:cNvPicPr>
            <a:picLocks noChangeAspect="1"/>
          </p:cNvPicPr>
          <p:nvPr/>
        </p:nvPicPr>
        <p:blipFill rotWithShape="1">
          <a:blip r:embed="rId2"/>
          <a:srcRect l="5713" t="6793" r="22680" b="8801"/>
          <a:stretch/>
        </p:blipFill>
        <p:spPr>
          <a:xfrm>
            <a:off x="450914" y="1555458"/>
            <a:ext cx="3177060" cy="4846320"/>
          </a:xfrm>
          <a:prstGeom prst="rect">
            <a:avLst/>
          </a:prstGeom>
        </p:spPr>
      </p:pic>
      <p:pic>
        <p:nvPicPr>
          <p:cNvPr id="10" name="Picture 9">
            <a:extLst>
              <a:ext uri="{FF2B5EF4-FFF2-40B4-BE49-F238E27FC236}">
                <a16:creationId xmlns:a16="http://schemas.microsoft.com/office/drawing/2014/main" id="{107B6D45-A5E2-7F43-9337-9A4BA76D78DD}"/>
              </a:ext>
            </a:extLst>
          </p:cNvPr>
          <p:cNvPicPr>
            <a:picLocks noChangeAspect="1"/>
          </p:cNvPicPr>
          <p:nvPr/>
        </p:nvPicPr>
        <p:blipFill rotWithShape="1">
          <a:blip r:embed="rId3"/>
          <a:srcRect l="5713" t="6795" r="22334" b="12666"/>
          <a:stretch/>
        </p:blipFill>
        <p:spPr>
          <a:xfrm>
            <a:off x="3649548" y="1555458"/>
            <a:ext cx="3345635" cy="4846320"/>
          </a:xfrm>
          <a:prstGeom prst="rect">
            <a:avLst/>
          </a:prstGeom>
        </p:spPr>
      </p:pic>
    </p:spTree>
    <p:extLst>
      <p:ext uri="{BB962C8B-B14F-4D97-AF65-F5344CB8AC3E}">
        <p14:creationId xmlns:p14="http://schemas.microsoft.com/office/powerpoint/2010/main" val="3063080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5C05C7-1CC9-9245-8DDF-97621456E8C7}"/>
              </a:ext>
            </a:extLst>
          </p:cNvPr>
          <p:cNvSpPr>
            <a:spLocks noGrp="1"/>
          </p:cNvSpPr>
          <p:nvPr>
            <p:ph type="sldNum" sz="quarter" idx="12"/>
          </p:nvPr>
        </p:nvSpPr>
        <p:spPr/>
        <p:txBody>
          <a:bodyPr/>
          <a:lstStyle/>
          <a:p>
            <a:fld id="{E2DA9AF4-AB34-7244-8F4B-3C98FACDA519}" type="slidenum">
              <a:rPr lang="en-US" smtClean="0"/>
              <a:pPr/>
              <a:t>14</a:t>
            </a:fld>
            <a:endParaRPr lang="en-US" sz="700" dirty="0"/>
          </a:p>
        </p:txBody>
      </p:sp>
      <p:sp>
        <p:nvSpPr>
          <p:cNvPr id="3" name="Title 1">
            <a:extLst>
              <a:ext uri="{FF2B5EF4-FFF2-40B4-BE49-F238E27FC236}">
                <a16:creationId xmlns:a16="http://schemas.microsoft.com/office/drawing/2014/main" id="{085F3FAC-E8D3-2A4D-BEDF-614E6E827C03}"/>
              </a:ext>
            </a:extLst>
          </p:cNvPr>
          <p:cNvSpPr txBox="1">
            <a:spLocks/>
          </p:cNvSpPr>
          <p:nvPr/>
        </p:nvSpPr>
        <p:spPr>
          <a:xfrm>
            <a:off x="557784" y="2056987"/>
            <a:ext cx="11045951" cy="2585323"/>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tx1">
                    <a:lumMod val="75000"/>
                    <a:lumOff val="25000"/>
                  </a:schemeClr>
                </a:solidFill>
                <a:latin typeface="Open Sans" pitchFamily="2" charset="0"/>
                <a:ea typeface="Open Sans" pitchFamily="2" charset="0"/>
                <a:cs typeface="Open Sans" pitchFamily="2" charset="0"/>
              </a:rPr>
              <a:t>THE END OF THE DATA CENTER INFORMATION</a:t>
            </a:r>
          </a:p>
          <a:p>
            <a:pPr algn="ctr"/>
            <a:endParaRPr lang="en-US" sz="3600" b="1" dirty="0">
              <a:solidFill>
                <a:schemeClr val="tx1">
                  <a:lumMod val="75000"/>
                  <a:lumOff val="25000"/>
                </a:schemeClr>
              </a:solidFill>
              <a:latin typeface="Open Sans" pitchFamily="2" charset="0"/>
              <a:ea typeface="Open Sans" pitchFamily="2" charset="0"/>
              <a:cs typeface="Open Sans" pitchFamily="2" charset="0"/>
            </a:endParaRPr>
          </a:p>
          <a:p>
            <a:pPr algn="ctr"/>
            <a:endParaRPr lang="en-US" sz="3600" b="1" dirty="0">
              <a:solidFill>
                <a:schemeClr val="tx1">
                  <a:lumMod val="75000"/>
                  <a:lumOff val="25000"/>
                </a:schemeClr>
              </a:solidFill>
              <a:latin typeface="Open Sans" pitchFamily="2" charset="0"/>
              <a:ea typeface="Open Sans" pitchFamily="2" charset="0"/>
              <a:cs typeface="Open Sans" pitchFamily="2" charset="0"/>
            </a:endParaRPr>
          </a:p>
          <a:p>
            <a:pPr algn="ctr"/>
            <a:r>
              <a:rPr lang="en-US" sz="3600" b="1" dirty="0">
                <a:solidFill>
                  <a:schemeClr val="tx1">
                    <a:lumMod val="75000"/>
                    <a:lumOff val="25000"/>
                  </a:schemeClr>
                </a:solidFill>
                <a:latin typeface="Open Sans" pitchFamily="2" charset="0"/>
                <a:ea typeface="Open Sans" pitchFamily="2" charset="0"/>
                <a:cs typeface="Open Sans" pitchFamily="2" charset="0"/>
              </a:rPr>
              <a:t>THE BEGINNING OF UNDERSTANDING MORE ABOUT OUR UNIQUE TECHNOLOGY</a:t>
            </a:r>
          </a:p>
        </p:txBody>
      </p:sp>
    </p:spTree>
    <p:extLst>
      <p:ext uri="{BB962C8B-B14F-4D97-AF65-F5344CB8AC3E}">
        <p14:creationId xmlns:p14="http://schemas.microsoft.com/office/powerpoint/2010/main" val="3770048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C195CAC-223F-745C-1DBC-5EF65B832F13}"/>
              </a:ext>
            </a:extLst>
          </p:cNvPr>
          <p:cNvPicPr>
            <a:picLocks noChangeAspect="1"/>
          </p:cNvPicPr>
          <p:nvPr/>
        </p:nvPicPr>
        <p:blipFill>
          <a:blip r:embed="rId3"/>
          <a:stretch>
            <a:fillRect/>
          </a:stretch>
        </p:blipFill>
        <p:spPr>
          <a:xfrm>
            <a:off x="2039112" y="1279482"/>
            <a:ext cx="8113776" cy="4881282"/>
          </a:xfrm>
          <a:prstGeom prst="rect">
            <a:avLst/>
          </a:prstGeom>
        </p:spPr>
      </p:pic>
      <p:sp>
        <p:nvSpPr>
          <p:cNvPr id="2" name="Slide Number Placeholder 1">
            <a:extLst>
              <a:ext uri="{FF2B5EF4-FFF2-40B4-BE49-F238E27FC236}">
                <a16:creationId xmlns:a16="http://schemas.microsoft.com/office/drawing/2014/main" id="{C36B6A78-4C46-4460-5E3F-904AE97ADBA2}"/>
              </a:ext>
            </a:extLst>
          </p:cNvPr>
          <p:cNvSpPr>
            <a:spLocks noGrp="1"/>
          </p:cNvSpPr>
          <p:nvPr>
            <p:ph type="sldNum" sz="quarter" idx="12"/>
          </p:nvPr>
        </p:nvSpPr>
        <p:spPr/>
        <p:txBody>
          <a:bodyPr/>
          <a:lstStyle/>
          <a:p>
            <a:fld id="{E2DA9AF4-AB34-7244-8F4B-3C98FACDA519}" type="slidenum">
              <a:rPr lang="en-US" smtClean="0"/>
              <a:pPr/>
              <a:t>15</a:t>
            </a:fld>
            <a:endParaRPr lang="en-US" sz="800" dirty="0"/>
          </a:p>
        </p:txBody>
      </p:sp>
      <p:sp>
        <p:nvSpPr>
          <p:cNvPr id="3" name="Title 1">
            <a:extLst>
              <a:ext uri="{FF2B5EF4-FFF2-40B4-BE49-F238E27FC236}">
                <a16:creationId xmlns:a16="http://schemas.microsoft.com/office/drawing/2014/main" id="{083E2540-AB33-564F-D48C-5CD3A2402CC4}"/>
              </a:ext>
            </a:extLst>
          </p:cNvPr>
          <p:cNvSpPr txBox="1">
            <a:spLocks/>
          </p:cNvSpPr>
          <p:nvPr/>
        </p:nvSpPr>
        <p:spPr>
          <a:xfrm>
            <a:off x="1023619" y="470235"/>
            <a:ext cx="10144762" cy="5909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tx1">
                    <a:lumMod val="75000"/>
                    <a:lumOff val="25000"/>
                  </a:schemeClr>
                </a:solidFill>
                <a:latin typeface="Open Sans" pitchFamily="2" charset="0"/>
                <a:ea typeface="Open Sans" pitchFamily="2" charset="0"/>
                <a:cs typeface="Open Sans" pitchFamily="2" charset="0"/>
              </a:rPr>
              <a:t>UNDERSTANDING PATENT US8981582B2</a:t>
            </a:r>
          </a:p>
        </p:txBody>
      </p:sp>
      <p:grpSp>
        <p:nvGrpSpPr>
          <p:cNvPr id="4" name="Group 3">
            <a:extLst>
              <a:ext uri="{FF2B5EF4-FFF2-40B4-BE49-F238E27FC236}">
                <a16:creationId xmlns:a16="http://schemas.microsoft.com/office/drawing/2014/main" id="{A80719AC-A195-7D42-8655-D729469EA984}"/>
              </a:ext>
            </a:extLst>
          </p:cNvPr>
          <p:cNvGrpSpPr/>
          <p:nvPr/>
        </p:nvGrpSpPr>
        <p:grpSpPr>
          <a:xfrm>
            <a:off x="472438" y="-1278150"/>
            <a:ext cx="11247122" cy="960651"/>
            <a:chOff x="472438" y="-1278150"/>
            <a:chExt cx="11247122" cy="960651"/>
          </a:xfrm>
        </p:grpSpPr>
        <p:sp>
          <p:nvSpPr>
            <p:cNvPr id="5" name="Google Shape;58;p2">
              <a:extLst>
                <a:ext uri="{FF2B5EF4-FFF2-40B4-BE49-F238E27FC236}">
                  <a16:creationId xmlns:a16="http://schemas.microsoft.com/office/drawing/2014/main" id="{F0836258-1724-2067-A73A-E99CA6B3C444}"/>
                </a:ext>
              </a:extLst>
            </p:cNvPr>
            <p:cNvSpPr/>
            <p:nvPr/>
          </p:nvSpPr>
          <p:spPr>
            <a:xfrm>
              <a:off x="472439" y="-983952"/>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6" name="Google Shape;59;p2">
              <a:extLst>
                <a:ext uri="{FF2B5EF4-FFF2-40B4-BE49-F238E27FC236}">
                  <a16:creationId xmlns:a16="http://schemas.microsoft.com/office/drawing/2014/main" id="{7677C086-2E43-CE92-4181-E02CCCE2D6CC}"/>
                </a:ext>
              </a:extLst>
            </p:cNvPr>
            <p:cNvSpPr/>
            <p:nvPr/>
          </p:nvSpPr>
          <p:spPr>
            <a:xfrm>
              <a:off x="9113520"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7" name="Google Shape;60;p2">
              <a:extLst>
                <a:ext uri="{FF2B5EF4-FFF2-40B4-BE49-F238E27FC236}">
                  <a16:creationId xmlns:a16="http://schemas.microsoft.com/office/drawing/2014/main" id="{E8184A8D-D798-476D-2B2A-93FCB892915C}"/>
                </a:ext>
              </a:extLst>
            </p:cNvPr>
            <p:cNvSpPr/>
            <p:nvPr/>
          </p:nvSpPr>
          <p:spPr>
            <a:xfrm>
              <a:off x="335279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8" name="Google Shape;61;p2">
              <a:extLst>
                <a:ext uri="{FF2B5EF4-FFF2-40B4-BE49-F238E27FC236}">
                  <a16:creationId xmlns:a16="http://schemas.microsoft.com/office/drawing/2014/main" id="{23939B27-1F6A-D10D-A5D7-2B38AA82D618}"/>
                </a:ext>
              </a:extLst>
            </p:cNvPr>
            <p:cNvSpPr/>
            <p:nvPr/>
          </p:nvSpPr>
          <p:spPr>
            <a:xfrm>
              <a:off x="623315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9" name="Google Shape;62;p2">
              <a:extLst>
                <a:ext uri="{FF2B5EF4-FFF2-40B4-BE49-F238E27FC236}">
                  <a16:creationId xmlns:a16="http://schemas.microsoft.com/office/drawing/2014/main" id="{8E15E43E-AE28-1E20-1F34-920E481A98CF}"/>
                </a:ext>
              </a:extLst>
            </p:cNvPr>
            <p:cNvSpPr/>
            <p:nvPr/>
          </p:nvSpPr>
          <p:spPr>
            <a:xfrm>
              <a:off x="47243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0" name="Google Shape;63;p2">
              <a:extLst>
                <a:ext uri="{FF2B5EF4-FFF2-40B4-BE49-F238E27FC236}">
                  <a16:creationId xmlns:a16="http://schemas.microsoft.com/office/drawing/2014/main" id="{9F42182B-A3DE-3B33-1204-E6FA53376C85}"/>
                </a:ext>
              </a:extLst>
            </p:cNvPr>
            <p:cNvSpPr/>
            <p:nvPr/>
          </p:nvSpPr>
          <p:spPr>
            <a:xfrm>
              <a:off x="509015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1" name="Google Shape;64;p2">
              <a:extLst>
                <a:ext uri="{FF2B5EF4-FFF2-40B4-BE49-F238E27FC236}">
                  <a16:creationId xmlns:a16="http://schemas.microsoft.com/office/drawing/2014/main" id="{C6E34976-C0E5-BA9D-B44A-CD31DBE0C40F}"/>
                </a:ext>
              </a:extLst>
            </p:cNvPr>
            <p:cNvSpPr/>
            <p:nvPr/>
          </p:nvSpPr>
          <p:spPr>
            <a:xfrm>
              <a:off x="278129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2" name="Google Shape;65;p2">
              <a:extLst>
                <a:ext uri="{FF2B5EF4-FFF2-40B4-BE49-F238E27FC236}">
                  <a16:creationId xmlns:a16="http://schemas.microsoft.com/office/drawing/2014/main" id="{135F0BF8-64B6-51A5-0036-C7D63F325227}"/>
                </a:ext>
              </a:extLst>
            </p:cNvPr>
            <p:cNvSpPr/>
            <p:nvPr/>
          </p:nvSpPr>
          <p:spPr>
            <a:xfrm>
              <a:off x="9707880"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3" name="Google Shape;66;p2">
              <a:extLst>
                <a:ext uri="{FF2B5EF4-FFF2-40B4-BE49-F238E27FC236}">
                  <a16:creationId xmlns:a16="http://schemas.microsoft.com/office/drawing/2014/main" id="{D307037F-B22A-C134-EA56-D171974C241D}"/>
                </a:ext>
              </a:extLst>
            </p:cNvPr>
            <p:cNvSpPr/>
            <p:nvPr/>
          </p:nvSpPr>
          <p:spPr>
            <a:xfrm>
              <a:off x="739901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4" name="Google Shape;68;p2">
              <a:extLst>
                <a:ext uri="{FF2B5EF4-FFF2-40B4-BE49-F238E27FC236}">
                  <a16:creationId xmlns:a16="http://schemas.microsoft.com/office/drawing/2014/main" id="{53379475-169B-0144-36AF-7B9F455F66F6}"/>
                </a:ext>
              </a:extLst>
            </p:cNvPr>
            <p:cNvSpPr/>
            <p:nvPr/>
          </p:nvSpPr>
          <p:spPr>
            <a:xfrm>
              <a:off x="431291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5" name="Google Shape;67;p2">
              <a:extLst>
                <a:ext uri="{FF2B5EF4-FFF2-40B4-BE49-F238E27FC236}">
                  <a16:creationId xmlns:a16="http://schemas.microsoft.com/office/drawing/2014/main" id="{3760EDA3-037E-F969-F199-3819156EF44C}"/>
                </a:ext>
              </a:extLst>
            </p:cNvPr>
            <p:cNvSpPr/>
            <p:nvPr/>
          </p:nvSpPr>
          <p:spPr>
            <a:xfrm>
              <a:off x="47243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1" u="none" strike="noStrike" cap="none" dirty="0">
                <a:solidFill>
                  <a:srgbClr val="00BFDB"/>
                </a:solidFill>
                <a:latin typeface="Lato" panose="020F0502020204030203" pitchFamily="34" charset="77"/>
                <a:ea typeface="Helvetica Neue"/>
                <a:cs typeface="Helvetica Neue"/>
                <a:sym typeface="Helvetica Neue"/>
              </a:endParaRPr>
            </a:p>
          </p:txBody>
        </p:sp>
        <p:sp>
          <p:nvSpPr>
            <p:cNvPr id="16" name="Google Shape;69;p2">
              <a:extLst>
                <a:ext uri="{FF2B5EF4-FFF2-40B4-BE49-F238E27FC236}">
                  <a16:creationId xmlns:a16="http://schemas.microsoft.com/office/drawing/2014/main" id="{71D783F9-A142-8345-EE9D-69F36201F878}"/>
                </a:ext>
              </a:extLst>
            </p:cNvPr>
            <p:cNvSpPr/>
            <p:nvPr/>
          </p:nvSpPr>
          <p:spPr>
            <a:xfrm>
              <a:off x="239267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7" name="Google Shape;70;p2">
              <a:extLst>
                <a:ext uri="{FF2B5EF4-FFF2-40B4-BE49-F238E27FC236}">
                  <a16:creationId xmlns:a16="http://schemas.microsoft.com/office/drawing/2014/main" id="{BAB9BD20-CC97-6D63-2671-6A0E598E555A}"/>
                </a:ext>
              </a:extLst>
            </p:cNvPr>
            <p:cNvSpPr/>
            <p:nvPr/>
          </p:nvSpPr>
          <p:spPr>
            <a:xfrm>
              <a:off x="815339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8" name="Google Shape;71;p2">
              <a:extLst>
                <a:ext uri="{FF2B5EF4-FFF2-40B4-BE49-F238E27FC236}">
                  <a16:creationId xmlns:a16="http://schemas.microsoft.com/office/drawing/2014/main" id="{7652103E-525E-CD2A-E31E-E9D41A8BE616}"/>
                </a:ext>
              </a:extLst>
            </p:cNvPr>
            <p:cNvSpPr/>
            <p:nvPr/>
          </p:nvSpPr>
          <p:spPr>
            <a:xfrm>
              <a:off x="623315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9" name="Google Shape;72;p2">
              <a:extLst>
                <a:ext uri="{FF2B5EF4-FFF2-40B4-BE49-F238E27FC236}">
                  <a16:creationId xmlns:a16="http://schemas.microsoft.com/office/drawing/2014/main" id="{81E62193-0ABA-B258-21AC-43338DF2CFC3}"/>
                </a:ext>
              </a:extLst>
            </p:cNvPr>
            <p:cNvSpPr/>
            <p:nvPr/>
          </p:nvSpPr>
          <p:spPr>
            <a:xfrm>
              <a:off x="10073640"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0" name="Google Shape;58;p2">
              <a:extLst>
                <a:ext uri="{FF2B5EF4-FFF2-40B4-BE49-F238E27FC236}">
                  <a16:creationId xmlns:a16="http://schemas.microsoft.com/office/drawing/2014/main" id="{9C4F5607-71A1-06E7-8A12-60AF35274162}"/>
                </a:ext>
              </a:extLst>
            </p:cNvPr>
            <p:cNvSpPr/>
            <p:nvPr/>
          </p:nvSpPr>
          <p:spPr>
            <a:xfrm>
              <a:off x="472438"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1" name="Google Shape;60;p2">
              <a:extLst>
                <a:ext uri="{FF2B5EF4-FFF2-40B4-BE49-F238E27FC236}">
                  <a16:creationId xmlns:a16="http://schemas.microsoft.com/office/drawing/2014/main" id="{50E21005-06C4-2D48-7261-9CD0CA15FA49}"/>
                </a:ext>
              </a:extLst>
            </p:cNvPr>
            <p:cNvSpPr/>
            <p:nvPr/>
          </p:nvSpPr>
          <p:spPr>
            <a:xfrm>
              <a:off x="4317354"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2" name="Google Shape;61;p2">
              <a:extLst>
                <a:ext uri="{FF2B5EF4-FFF2-40B4-BE49-F238E27FC236}">
                  <a16:creationId xmlns:a16="http://schemas.microsoft.com/office/drawing/2014/main" id="{7D55B8DA-4462-3F2A-6DE3-49CFEF02E244}"/>
                </a:ext>
              </a:extLst>
            </p:cNvPr>
            <p:cNvSpPr/>
            <p:nvPr/>
          </p:nvSpPr>
          <p:spPr>
            <a:xfrm>
              <a:off x="8162269"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grpSp>
    </p:spTree>
    <p:extLst>
      <p:ext uri="{BB962C8B-B14F-4D97-AF65-F5344CB8AC3E}">
        <p14:creationId xmlns:p14="http://schemas.microsoft.com/office/powerpoint/2010/main" val="430101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5BB495-73C8-A8F3-8BA1-CD852C2E23AB}"/>
              </a:ext>
            </a:extLst>
          </p:cNvPr>
          <p:cNvSpPr>
            <a:spLocks noGrp="1"/>
          </p:cNvSpPr>
          <p:nvPr>
            <p:ph type="sldNum" sz="quarter" idx="12"/>
          </p:nvPr>
        </p:nvSpPr>
        <p:spPr/>
        <p:txBody>
          <a:bodyPr/>
          <a:lstStyle/>
          <a:p>
            <a:fld id="{E2DA9AF4-AB34-7244-8F4B-3C98FACDA519}" type="slidenum">
              <a:rPr lang="en-US" smtClean="0"/>
              <a:pPr/>
              <a:t>16</a:t>
            </a:fld>
            <a:endParaRPr lang="en-US" sz="800" dirty="0"/>
          </a:p>
        </p:txBody>
      </p:sp>
      <p:sp>
        <p:nvSpPr>
          <p:cNvPr id="4" name="Title 1">
            <a:extLst>
              <a:ext uri="{FF2B5EF4-FFF2-40B4-BE49-F238E27FC236}">
                <a16:creationId xmlns:a16="http://schemas.microsoft.com/office/drawing/2014/main" id="{8E5A30C3-2E36-6814-0068-005557360CF8}"/>
              </a:ext>
            </a:extLst>
          </p:cNvPr>
          <p:cNvSpPr txBox="1">
            <a:spLocks/>
          </p:cNvSpPr>
          <p:nvPr/>
        </p:nvSpPr>
        <p:spPr>
          <a:xfrm>
            <a:off x="472438" y="465931"/>
            <a:ext cx="7249162" cy="1089529"/>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A UNIQUE, SCIENTIFICALLY VALIDATED SOLUTION</a:t>
            </a:r>
          </a:p>
        </p:txBody>
      </p:sp>
      <p:grpSp>
        <p:nvGrpSpPr>
          <p:cNvPr id="5" name="Group 4">
            <a:extLst>
              <a:ext uri="{FF2B5EF4-FFF2-40B4-BE49-F238E27FC236}">
                <a16:creationId xmlns:a16="http://schemas.microsoft.com/office/drawing/2014/main" id="{EF95AAAF-36C6-B1B2-5D33-6C443625A51C}"/>
              </a:ext>
            </a:extLst>
          </p:cNvPr>
          <p:cNvGrpSpPr/>
          <p:nvPr/>
        </p:nvGrpSpPr>
        <p:grpSpPr>
          <a:xfrm>
            <a:off x="472438" y="-1278150"/>
            <a:ext cx="11247122" cy="960651"/>
            <a:chOff x="472438" y="-1278150"/>
            <a:chExt cx="11247122" cy="960651"/>
          </a:xfrm>
        </p:grpSpPr>
        <p:sp>
          <p:nvSpPr>
            <p:cNvPr id="6" name="Google Shape;58;p2">
              <a:extLst>
                <a:ext uri="{FF2B5EF4-FFF2-40B4-BE49-F238E27FC236}">
                  <a16:creationId xmlns:a16="http://schemas.microsoft.com/office/drawing/2014/main" id="{FB9C269B-422B-C493-0E0D-09983A3050DF}"/>
                </a:ext>
              </a:extLst>
            </p:cNvPr>
            <p:cNvSpPr/>
            <p:nvPr/>
          </p:nvSpPr>
          <p:spPr>
            <a:xfrm>
              <a:off x="472439" y="-983952"/>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7" name="Google Shape;59;p2">
              <a:extLst>
                <a:ext uri="{FF2B5EF4-FFF2-40B4-BE49-F238E27FC236}">
                  <a16:creationId xmlns:a16="http://schemas.microsoft.com/office/drawing/2014/main" id="{6C092B0C-3778-300F-F469-63B677BA0373}"/>
                </a:ext>
              </a:extLst>
            </p:cNvPr>
            <p:cNvSpPr/>
            <p:nvPr/>
          </p:nvSpPr>
          <p:spPr>
            <a:xfrm>
              <a:off x="9113520"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8" name="Google Shape;60;p2">
              <a:extLst>
                <a:ext uri="{FF2B5EF4-FFF2-40B4-BE49-F238E27FC236}">
                  <a16:creationId xmlns:a16="http://schemas.microsoft.com/office/drawing/2014/main" id="{F5865557-7F9B-55E8-4182-78360C384A11}"/>
                </a:ext>
              </a:extLst>
            </p:cNvPr>
            <p:cNvSpPr/>
            <p:nvPr/>
          </p:nvSpPr>
          <p:spPr>
            <a:xfrm>
              <a:off x="335279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9" name="Google Shape;61;p2">
              <a:extLst>
                <a:ext uri="{FF2B5EF4-FFF2-40B4-BE49-F238E27FC236}">
                  <a16:creationId xmlns:a16="http://schemas.microsoft.com/office/drawing/2014/main" id="{0691D63F-5E6A-7121-8078-68A05BA27D50}"/>
                </a:ext>
              </a:extLst>
            </p:cNvPr>
            <p:cNvSpPr/>
            <p:nvPr/>
          </p:nvSpPr>
          <p:spPr>
            <a:xfrm>
              <a:off x="623315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0" name="Google Shape;62;p2">
              <a:extLst>
                <a:ext uri="{FF2B5EF4-FFF2-40B4-BE49-F238E27FC236}">
                  <a16:creationId xmlns:a16="http://schemas.microsoft.com/office/drawing/2014/main" id="{09D3A196-70F7-DDAB-9B8D-B3D01A167446}"/>
                </a:ext>
              </a:extLst>
            </p:cNvPr>
            <p:cNvSpPr/>
            <p:nvPr/>
          </p:nvSpPr>
          <p:spPr>
            <a:xfrm>
              <a:off x="47243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1" name="Google Shape;63;p2">
              <a:extLst>
                <a:ext uri="{FF2B5EF4-FFF2-40B4-BE49-F238E27FC236}">
                  <a16:creationId xmlns:a16="http://schemas.microsoft.com/office/drawing/2014/main" id="{85B34482-BE3A-36D8-2B81-FBA784405B29}"/>
                </a:ext>
              </a:extLst>
            </p:cNvPr>
            <p:cNvSpPr/>
            <p:nvPr/>
          </p:nvSpPr>
          <p:spPr>
            <a:xfrm>
              <a:off x="509015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2" name="Google Shape;64;p2">
              <a:extLst>
                <a:ext uri="{FF2B5EF4-FFF2-40B4-BE49-F238E27FC236}">
                  <a16:creationId xmlns:a16="http://schemas.microsoft.com/office/drawing/2014/main" id="{D594E804-AAB8-239E-0B9A-384570B4EA31}"/>
                </a:ext>
              </a:extLst>
            </p:cNvPr>
            <p:cNvSpPr/>
            <p:nvPr/>
          </p:nvSpPr>
          <p:spPr>
            <a:xfrm>
              <a:off x="278129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3" name="Google Shape;65;p2">
              <a:extLst>
                <a:ext uri="{FF2B5EF4-FFF2-40B4-BE49-F238E27FC236}">
                  <a16:creationId xmlns:a16="http://schemas.microsoft.com/office/drawing/2014/main" id="{C9339C87-15ED-BBBD-3D28-AC74BCFD6519}"/>
                </a:ext>
              </a:extLst>
            </p:cNvPr>
            <p:cNvSpPr/>
            <p:nvPr/>
          </p:nvSpPr>
          <p:spPr>
            <a:xfrm>
              <a:off x="9707880"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4" name="Google Shape;66;p2">
              <a:extLst>
                <a:ext uri="{FF2B5EF4-FFF2-40B4-BE49-F238E27FC236}">
                  <a16:creationId xmlns:a16="http://schemas.microsoft.com/office/drawing/2014/main" id="{7FD09939-4CB1-C73E-2192-B0223755A19F}"/>
                </a:ext>
              </a:extLst>
            </p:cNvPr>
            <p:cNvSpPr/>
            <p:nvPr/>
          </p:nvSpPr>
          <p:spPr>
            <a:xfrm>
              <a:off x="739901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5" name="Google Shape;68;p2">
              <a:extLst>
                <a:ext uri="{FF2B5EF4-FFF2-40B4-BE49-F238E27FC236}">
                  <a16:creationId xmlns:a16="http://schemas.microsoft.com/office/drawing/2014/main" id="{57DB6324-199E-E131-196F-7DCE2D5D976A}"/>
                </a:ext>
              </a:extLst>
            </p:cNvPr>
            <p:cNvSpPr/>
            <p:nvPr/>
          </p:nvSpPr>
          <p:spPr>
            <a:xfrm>
              <a:off x="431291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6" name="Google Shape;67;p2">
              <a:extLst>
                <a:ext uri="{FF2B5EF4-FFF2-40B4-BE49-F238E27FC236}">
                  <a16:creationId xmlns:a16="http://schemas.microsoft.com/office/drawing/2014/main" id="{933AB32D-62C2-DBDA-A77A-A132B8D73646}"/>
                </a:ext>
              </a:extLst>
            </p:cNvPr>
            <p:cNvSpPr/>
            <p:nvPr/>
          </p:nvSpPr>
          <p:spPr>
            <a:xfrm>
              <a:off x="47243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1" u="none" strike="noStrike" cap="none" dirty="0">
                <a:solidFill>
                  <a:srgbClr val="00BFDB"/>
                </a:solidFill>
                <a:latin typeface="Lato" panose="020F0502020204030203" pitchFamily="34" charset="77"/>
                <a:ea typeface="Helvetica Neue"/>
                <a:cs typeface="Helvetica Neue"/>
                <a:sym typeface="Helvetica Neue"/>
              </a:endParaRPr>
            </a:p>
          </p:txBody>
        </p:sp>
        <p:sp>
          <p:nvSpPr>
            <p:cNvPr id="17" name="Google Shape;69;p2">
              <a:extLst>
                <a:ext uri="{FF2B5EF4-FFF2-40B4-BE49-F238E27FC236}">
                  <a16:creationId xmlns:a16="http://schemas.microsoft.com/office/drawing/2014/main" id="{F3C95951-E84A-72F2-123E-FD583E68CC67}"/>
                </a:ext>
              </a:extLst>
            </p:cNvPr>
            <p:cNvSpPr/>
            <p:nvPr/>
          </p:nvSpPr>
          <p:spPr>
            <a:xfrm>
              <a:off x="239267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8" name="Google Shape;70;p2">
              <a:extLst>
                <a:ext uri="{FF2B5EF4-FFF2-40B4-BE49-F238E27FC236}">
                  <a16:creationId xmlns:a16="http://schemas.microsoft.com/office/drawing/2014/main" id="{690ACCAB-9877-1008-809F-9BED8A7D2B33}"/>
                </a:ext>
              </a:extLst>
            </p:cNvPr>
            <p:cNvSpPr/>
            <p:nvPr/>
          </p:nvSpPr>
          <p:spPr>
            <a:xfrm>
              <a:off x="815339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9" name="Google Shape;71;p2">
              <a:extLst>
                <a:ext uri="{FF2B5EF4-FFF2-40B4-BE49-F238E27FC236}">
                  <a16:creationId xmlns:a16="http://schemas.microsoft.com/office/drawing/2014/main" id="{3CB8E86D-777D-3654-5D1D-9B32163A3A23}"/>
                </a:ext>
              </a:extLst>
            </p:cNvPr>
            <p:cNvSpPr/>
            <p:nvPr/>
          </p:nvSpPr>
          <p:spPr>
            <a:xfrm>
              <a:off x="623315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0" name="Google Shape;72;p2">
              <a:extLst>
                <a:ext uri="{FF2B5EF4-FFF2-40B4-BE49-F238E27FC236}">
                  <a16:creationId xmlns:a16="http://schemas.microsoft.com/office/drawing/2014/main" id="{A41E5C78-92F3-7D49-F672-3C8551753153}"/>
                </a:ext>
              </a:extLst>
            </p:cNvPr>
            <p:cNvSpPr/>
            <p:nvPr/>
          </p:nvSpPr>
          <p:spPr>
            <a:xfrm>
              <a:off x="10073640"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1" name="Google Shape;58;p2">
              <a:extLst>
                <a:ext uri="{FF2B5EF4-FFF2-40B4-BE49-F238E27FC236}">
                  <a16:creationId xmlns:a16="http://schemas.microsoft.com/office/drawing/2014/main" id="{49F0CE60-8219-2509-883D-D2DE99CEE4D1}"/>
                </a:ext>
              </a:extLst>
            </p:cNvPr>
            <p:cNvSpPr/>
            <p:nvPr/>
          </p:nvSpPr>
          <p:spPr>
            <a:xfrm>
              <a:off x="472438"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2" name="Google Shape;60;p2">
              <a:extLst>
                <a:ext uri="{FF2B5EF4-FFF2-40B4-BE49-F238E27FC236}">
                  <a16:creationId xmlns:a16="http://schemas.microsoft.com/office/drawing/2014/main" id="{918FC473-ACC9-A53E-099B-917AEDDF2F34}"/>
                </a:ext>
              </a:extLst>
            </p:cNvPr>
            <p:cNvSpPr/>
            <p:nvPr/>
          </p:nvSpPr>
          <p:spPr>
            <a:xfrm>
              <a:off x="4317354"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3" name="Google Shape;61;p2">
              <a:extLst>
                <a:ext uri="{FF2B5EF4-FFF2-40B4-BE49-F238E27FC236}">
                  <a16:creationId xmlns:a16="http://schemas.microsoft.com/office/drawing/2014/main" id="{37C699B4-93D4-EE34-73E2-EDF4A6907CC5}"/>
                </a:ext>
              </a:extLst>
            </p:cNvPr>
            <p:cNvSpPr/>
            <p:nvPr/>
          </p:nvSpPr>
          <p:spPr>
            <a:xfrm>
              <a:off x="8162269"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grpSp>
      <p:sp>
        <p:nvSpPr>
          <p:cNvPr id="27" name="TextBox 26">
            <a:extLst>
              <a:ext uri="{FF2B5EF4-FFF2-40B4-BE49-F238E27FC236}">
                <a16:creationId xmlns:a16="http://schemas.microsoft.com/office/drawing/2014/main" id="{76F046E2-C474-BC0C-3CDA-200F15ECA224}"/>
              </a:ext>
            </a:extLst>
          </p:cNvPr>
          <p:cNvSpPr txBox="1"/>
          <p:nvPr/>
        </p:nvSpPr>
        <p:spPr>
          <a:xfrm>
            <a:off x="472439" y="1934904"/>
            <a:ext cx="5030586" cy="3744615"/>
          </a:xfrm>
          <a:prstGeom prst="rect">
            <a:avLst/>
          </a:prstGeom>
          <a:noFill/>
        </p:spPr>
        <p:txBody>
          <a:bodyPr wrap="square">
            <a:spAutoFit/>
          </a:bodyPr>
          <a:lstStyle/>
          <a:p>
            <a:pPr marL="274320" indent="-182880">
              <a:lnSpc>
                <a:spcPct val="110000"/>
              </a:lnSpc>
              <a:spcAft>
                <a:spcPts val="1600"/>
              </a:spcAft>
              <a:buClr>
                <a:schemeClr val="bg1">
                  <a:lumMod val="65000"/>
                </a:schemeClr>
              </a:buClr>
              <a:buFont typeface="Arial" panose="020B0604020202020204" pitchFamily="34" charset="0"/>
              <a:buChar char="•"/>
              <a:defRPr/>
            </a:pPr>
            <a:r>
              <a:rPr lang="en-US" sz="1200" dirty="0">
                <a:solidFill>
                  <a:prstClr val="black"/>
                </a:solidFill>
                <a:latin typeface="Roboto" panose="02000000000000000000" pitchFamily="2" charset="0"/>
                <a:ea typeface="Roboto" panose="02000000000000000000" pitchFamily="2" charset="0"/>
              </a:rPr>
              <a:t>A three-year Applied Research Study with the School of Engineering at a prestigious university, in partnership with Wolfram Consulting concluded:</a:t>
            </a:r>
          </a:p>
          <a:p>
            <a:pPr marL="274320" indent="-182880">
              <a:lnSpc>
                <a:spcPct val="110000"/>
              </a:lnSpc>
              <a:spcAft>
                <a:spcPts val="1600"/>
              </a:spcAft>
              <a:buClr>
                <a:schemeClr val="bg1">
                  <a:lumMod val="65000"/>
                </a:schemeClr>
              </a:buClr>
              <a:buFont typeface="Arial" panose="020B0604020202020204" pitchFamily="34" charset="0"/>
              <a:buChar char="•"/>
              <a:defRPr/>
            </a:pPr>
            <a:r>
              <a:rPr lang="en-US" sz="1200" dirty="0">
                <a:solidFill>
                  <a:prstClr val="black"/>
                </a:solidFill>
                <a:latin typeface="Roboto" panose="02000000000000000000" pitchFamily="2" charset="0"/>
                <a:ea typeface="Roboto" panose="02000000000000000000" pitchFamily="2" charset="0"/>
              </a:rPr>
              <a:t>The model produced “Net energy…” that did not violate the  “Laws of Thermodynamics” nor was a “Perpetual Motion Machine.”</a:t>
            </a:r>
          </a:p>
          <a:p>
            <a:pPr marL="274320" indent="-182880">
              <a:lnSpc>
                <a:spcPct val="110000"/>
              </a:lnSpc>
              <a:spcAft>
                <a:spcPts val="1600"/>
              </a:spcAft>
              <a:buClr>
                <a:schemeClr val="bg1">
                  <a:lumMod val="65000"/>
                </a:schemeClr>
              </a:buClr>
              <a:buFont typeface="Arial" panose="020B0604020202020204" pitchFamily="34" charset="0"/>
              <a:buChar char="•"/>
              <a:defRPr/>
            </a:pPr>
            <a:r>
              <a:rPr lang="en-US" sz="1200" dirty="0">
                <a:solidFill>
                  <a:prstClr val="black"/>
                </a:solidFill>
                <a:latin typeface="Roboto" panose="02000000000000000000" pitchFamily="2" charset="0"/>
                <a:ea typeface="Roboto" panose="02000000000000000000" pitchFamily="2" charset="0"/>
              </a:rPr>
              <a:t>Patent validates the retention of 98% of energy produced through (“E=</a:t>
            </a:r>
            <a:r>
              <a:rPr lang="en-US" sz="1200" dirty="0" err="1">
                <a:solidFill>
                  <a:prstClr val="black"/>
                </a:solidFill>
                <a:latin typeface="Roboto" panose="02000000000000000000" pitchFamily="2" charset="0"/>
                <a:ea typeface="Roboto" panose="02000000000000000000" pitchFamily="2" charset="0"/>
              </a:rPr>
              <a:t>pv</a:t>
            </a:r>
            <a:r>
              <a:rPr lang="en-US" sz="1200" dirty="0">
                <a:solidFill>
                  <a:prstClr val="black"/>
                </a:solidFill>
                <a:latin typeface="Roboto" panose="02000000000000000000" pitchFamily="2" charset="0"/>
                <a:ea typeface="Roboto" panose="02000000000000000000" pitchFamily="2" charset="0"/>
              </a:rPr>
              <a:t>”)</a:t>
            </a:r>
            <a:br>
              <a:rPr lang="en-US" sz="1200" dirty="0">
                <a:solidFill>
                  <a:prstClr val="black"/>
                </a:solidFill>
                <a:latin typeface="Roboto" panose="02000000000000000000" pitchFamily="2" charset="0"/>
                <a:ea typeface="Roboto" panose="02000000000000000000" pitchFamily="2" charset="0"/>
              </a:rPr>
            </a:br>
            <a:endParaRPr lang="en-US" sz="1200" dirty="0">
              <a:solidFill>
                <a:prstClr val="black"/>
              </a:solidFill>
              <a:latin typeface="Roboto" panose="02000000000000000000" pitchFamily="2" charset="0"/>
              <a:ea typeface="Roboto" panose="02000000000000000000" pitchFamily="2" charset="0"/>
            </a:endParaRPr>
          </a:p>
          <a:p>
            <a:pPr marL="91440">
              <a:lnSpc>
                <a:spcPct val="110000"/>
              </a:lnSpc>
              <a:spcAft>
                <a:spcPts val="1000"/>
              </a:spcAft>
              <a:buClr>
                <a:schemeClr val="bg1">
                  <a:lumMod val="65000"/>
                </a:schemeClr>
              </a:buClr>
              <a:defRPr/>
            </a:pPr>
            <a:r>
              <a:rPr lang="en-US" sz="1200" b="1" dirty="0">
                <a:solidFill>
                  <a:prstClr val="black"/>
                </a:solidFill>
                <a:latin typeface="Roboto" panose="02000000000000000000" pitchFamily="2" charset="0"/>
                <a:ea typeface="Roboto" panose="02000000000000000000" pitchFamily="2" charset="0"/>
              </a:rPr>
              <a:t>PRESSURE ENERGY RECOVERY</a:t>
            </a:r>
          </a:p>
          <a:p>
            <a:pPr marL="548640" lvl="2" indent="-182880">
              <a:lnSpc>
                <a:spcPct val="110000"/>
              </a:lnSpc>
              <a:spcAft>
                <a:spcPts val="600"/>
              </a:spcAft>
              <a:buClr>
                <a:schemeClr val="bg1">
                  <a:lumMod val="65000"/>
                </a:schemeClr>
              </a:buClr>
              <a:buFont typeface="Arial" panose="020B0604020202020204" pitchFamily="34" charset="0"/>
              <a:buChar char="•"/>
              <a:defRPr/>
            </a:pPr>
            <a:r>
              <a:rPr lang="en-US" sz="1200" b="1" dirty="0">
                <a:solidFill>
                  <a:prstClr val="black"/>
                </a:solidFill>
                <a:latin typeface="Roboto" panose="02000000000000000000" pitchFamily="2" charset="0"/>
                <a:ea typeface="Roboto" panose="02000000000000000000" pitchFamily="2" charset="0"/>
              </a:rPr>
              <a:t>THEORY:</a:t>
            </a:r>
            <a:br>
              <a:rPr lang="en-US" sz="1200" b="1" dirty="0">
                <a:solidFill>
                  <a:prstClr val="black"/>
                </a:solidFill>
                <a:latin typeface="Roboto" panose="02000000000000000000" pitchFamily="2" charset="0"/>
                <a:ea typeface="Roboto" panose="02000000000000000000" pitchFamily="2" charset="0"/>
              </a:rPr>
            </a:br>
            <a:r>
              <a:rPr lang="en-US" sz="1200" dirty="0">
                <a:solidFill>
                  <a:prstClr val="black"/>
                </a:solidFill>
                <a:latin typeface="Roboto" panose="02000000000000000000" pitchFamily="2" charset="0"/>
                <a:ea typeface="Roboto" panose="02000000000000000000" pitchFamily="2" charset="0"/>
              </a:rPr>
              <a:t>The Proof of Concept Model required a 15,000-watt powered gate valve. </a:t>
            </a:r>
          </a:p>
          <a:p>
            <a:pPr marL="548640" lvl="2" indent="-182880">
              <a:lnSpc>
                <a:spcPct val="110000"/>
              </a:lnSpc>
              <a:spcAft>
                <a:spcPts val="1600"/>
              </a:spcAft>
              <a:buClr>
                <a:schemeClr val="bg1">
                  <a:lumMod val="65000"/>
                </a:schemeClr>
              </a:buClr>
              <a:buFont typeface="Arial" panose="020B0604020202020204" pitchFamily="34" charset="0"/>
              <a:buChar char="•"/>
              <a:defRPr/>
            </a:pPr>
            <a:r>
              <a:rPr lang="en-US" sz="1200" b="1" dirty="0">
                <a:solidFill>
                  <a:prstClr val="black"/>
                </a:solidFill>
                <a:latin typeface="Roboto" panose="02000000000000000000" pitchFamily="2" charset="0"/>
                <a:ea typeface="Roboto" panose="02000000000000000000" pitchFamily="2" charset="0"/>
              </a:rPr>
              <a:t>IN ACTUALITY:</a:t>
            </a:r>
            <a:br>
              <a:rPr lang="en-US" sz="1200" b="1" dirty="0">
                <a:solidFill>
                  <a:prstClr val="black"/>
                </a:solidFill>
                <a:latin typeface="Roboto" panose="02000000000000000000" pitchFamily="2" charset="0"/>
                <a:ea typeface="Roboto" panose="02000000000000000000" pitchFamily="2" charset="0"/>
              </a:rPr>
            </a:br>
            <a:r>
              <a:rPr lang="en-US" sz="1200" dirty="0">
                <a:solidFill>
                  <a:prstClr val="black"/>
                </a:solidFill>
                <a:latin typeface="Roboto" panose="02000000000000000000" pitchFamily="2" charset="0"/>
                <a:ea typeface="Roboto" panose="02000000000000000000" pitchFamily="2" charset="0"/>
              </a:rPr>
              <a:t>With our patented technology applied, it only needed 300 watts.</a:t>
            </a:r>
          </a:p>
        </p:txBody>
      </p:sp>
      <p:sp>
        <p:nvSpPr>
          <p:cNvPr id="30" name="TextBox 29">
            <a:extLst>
              <a:ext uri="{FF2B5EF4-FFF2-40B4-BE49-F238E27FC236}">
                <a16:creationId xmlns:a16="http://schemas.microsoft.com/office/drawing/2014/main" id="{3C407206-CE9E-80E6-2416-734CF1CD959A}"/>
              </a:ext>
            </a:extLst>
          </p:cNvPr>
          <p:cNvSpPr txBox="1"/>
          <p:nvPr/>
        </p:nvSpPr>
        <p:spPr>
          <a:xfrm>
            <a:off x="5690059" y="1934904"/>
            <a:ext cx="5851412" cy="3261406"/>
          </a:xfrm>
          <a:prstGeom prst="rect">
            <a:avLst/>
          </a:prstGeom>
          <a:noFill/>
        </p:spPr>
        <p:txBody>
          <a:bodyPr wrap="square">
            <a:spAutoFit/>
          </a:bodyPr>
          <a:lstStyle/>
          <a:p>
            <a:pPr marL="274320" indent="-182880">
              <a:lnSpc>
                <a:spcPct val="110000"/>
              </a:lnSpc>
              <a:spcAft>
                <a:spcPts val="1600"/>
              </a:spcAft>
              <a:buClr>
                <a:schemeClr val="bg1">
                  <a:lumMod val="65000"/>
                </a:schemeClr>
              </a:buClr>
              <a:buFont typeface="Arial" panose="020B0604020202020204" pitchFamily="34" charset="0"/>
              <a:buChar char="•"/>
              <a:defRPr/>
            </a:pPr>
            <a:r>
              <a:rPr lang="en-US" sz="1200" dirty="0">
                <a:solidFill>
                  <a:prstClr val="black"/>
                </a:solidFill>
                <a:latin typeface="Roboto" panose="02000000000000000000" pitchFamily="2" charset="0"/>
                <a:ea typeface="Roboto" panose="02000000000000000000" pitchFamily="2" charset="0"/>
              </a:rPr>
              <a:t>The “G” side uses the weight of water inside spheres with a density of 80% (making the spheres both HEAVY &amp; BUOYANT) to produce hydroelectric power.</a:t>
            </a:r>
          </a:p>
          <a:p>
            <a:pPr marL="274320" indent="-182880">
              <a:lnSpc>
                <a:spcPct val="110000"/>
              </a:lnSpc>
              <a:spcAft>
                <a:spcPts val="1600"/>
              </a:spcAft>
              <a:buClr>
                <a:schemeClr val="bg1">
                  <a:lumMod val="65000"/>
                </a:schemeClr>
              </a:buClr>
              <a:buFont typeface="Arial" panose="020B0604020202020204" pitchFamily="34" charset="0"/>
              <a:buChar char="•"/>
              <a:defRPr/>
            </a:pPr>
            <a:r>
              <a:rPr lang="en-US" sz="1200" dirty="0">
                <a:solidFill>
                  <a:prstClr val="black"/>
                </a:solidFill>
                <a:latin typeface="Roboto" panose="02000000000000000000" pitchFamily="2" charset="0"/>
                <a:ea typeface="Roboto" panose="02000000000000000000" pitchFamily="2" charset="0"/>
              </a:rPr>
              <a:t>The “B” side floats the balls up to the top and complete a never-ending cycle. Our patent (US8981582B2} explains how we conserve and recover energy that generates net positive energy.</a:t>
            </a:r>
          </a:p>
          <a:p>
            <a:pPr marL="91440">
              <a:lnSpc>
                <a:spcPct val="110000"/>
              </a:lnSpc>
              <a:spcAft>
                <a:spcPts val="1000"/>
              </a:spcAft>
              <a:buClr>
                <a:schemeClr val="bg1">
                  <a:lumMod val="65000"/>
                </a:schemeClr>
              </a:buClr>
              <a:defRPr/>
            </a:pPr>
            <a:br>
              <a:rPr lang="en-US" sz="1200" b="1" dirty="0">
                <a:solidFill>
                  <a:prstClr val="black"/>
                </a:solidFill>
                <a:latin typeface="Roboto" panose="02000000000000000000" pitchFamily="2" charset="0"/>
                <a:ea typeface="Roboto" panose="02000000000000000000" pitchFamily="2" charset="0"/>
              </a:rPr>
            </a:br>
            <a:r>
              <a:rPr lang="en-US" sz="1200" b="1" dirty="0">
                <a:solidFill>
                  <a:prstClr val="black"/>
                </a:solidFill>
                <a:latin typeface="Roboto" panose="02000000000000000000" pitchFamily="2" charset="0"/>
                <a:ea typeface="Roboto" panose="02000000000000000000" pitchFamily="2" charset="0"/>
              </a:rPr>
              <a:t>KEY NATURAL FORCES AT PLAY</a:t>
            </a:r>
          </a:p>
          <a:p>
            <a:pPr marL="274320" lvl="2" indent="-182880">
              <a:lnSpc>
                <a:spcPct val="110000"/>
              </a:lnSpc>
              <a:spcAft>
                <a:spcPts val="1600"/>
              </a:spcAft>
              <a:buClr>
                <a:schemeClr val="bg1">
                  <a:lumMod val="65000"/>
                </a:schemeClr>
              </a:buClr>
              <a:buFont typeface="Arial" panose="020B0604020202020204" pitchFamily="34" charset="0"/>
              <a:buChar char="•"/>
              <a:defRPr/>
            </a:pPr>
            <a:r>
              <a:rPr lang="en-US" sz="1200" dirty="0">
                <a:solidFill>
                  <a:prstClr val="black"/>
                </a:solidFill>
                <a:latin typeface="Roboto" panose="02000000000000000000" pitchFamily="2" charset="0"/>
                <a:ea typeface="Roboto" panose="02000000000000000000" pitchFamily="2" charset="0"/>
              </a:rPr>
              <a:t>Newton’s Law of Gravitational Energy applied to produce mechanical energy from the mass of water to spin an electric generator is a definition of Hydroelectric Power Generation.</a:t>
            </a:r>
          </a:p>
          <a:p>
            <a:pPr marL="274320" lvl="2" indent="-182880">
              <a:lnSpc>
                <a:spcPct val="110000"/>
              </a:lnSpc>
              <a:spcAft>
                <a:spcPts val="1600"/>
              </a:spcAft>
              <a:buClr>
                <a:schemeClr val="bg1">
                  <a:lumMod val="65000"/>
                </a:schemeClr>
              </a:buClr>
              <a:buFont typeface="Arial" panose="020B0604020202020204" pitchFamily="34" charset="0"/>
              <a:buChar char="•"/>
              <a:defRPr/>
            </a:pPr>
            <a:r>
              <a:rPr lang="en-US" sz="1200" dirty="0">
                <a:solidFill>
                  <a:prstClr val="black"/>
                </a:solidFill>
                <a:latin typeface="Roboto" panose="02000000000000000000" pitchFamily="2" charset="0"/>
                <a:ea typeface="Roboto" panose="02000000000000000000" pitchFamily="2" charset="0"/>
              </a:rPr>
              <a:t>Archimedes Principal, Motion with Linear Drag and Boyle’s Law applied to float buoyant spheres is clearly understood.</a:t>
            </a:r>
          </a:p>
        </p:txBody>
      </p:sp>
      <p:sp>
        <p:nvSpPr>
          <p:cNvPr id="33" name="Triangle 32">
            <a:extLst>
              <a:ext uri="{FF2B5EF4-FFF2-40B4-BE49-F238E27FC236}">
                <a16:creationId xmlns:a16="http://schemas.microsoft.com/office/drawing/2014/main" id="{87129302-2F2D-F827-338F-3DD86B49028C}"/>
              </a:ext>
            </a:extLst>
          </p:cNvPr>
          <p:cNvSpPr/>
          <p:nvPr/>
        </p:nvSpPr>
        <p:spPr>
          <a:xfrm rot="5400000">
            <a:off x="921981" y="5269145"/>
            <a:ext cx="80521" cy="69415"/>
          </a:xfrm>
          <a:prstGeom prst="triangl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278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A8413-CD41-6F19-80EA-47299052F5D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809E49F-8DA3-121B-061E-02DE8D64BBA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705001" y="3444475"/>
            <a:ext cx="3016133" cy="2282903"/>
          </a:xfrm>
          <a:prstGeom prst="roundRect">
            <a:avLst>
              <a:gd name="adj" fmla="val 8548"/>
            </a:avLst>
          </a:prstGeom>
        </p:spPr>
      </p:pic>
      <p:pic>
        <p:nvPicPr>
          <p:cNvPr id="6" name="Picture 5">
            <a:extLst>
              <a:ext uri="{FF2B5EF4-FFF2-40B4-BE49-F238E27FC236}">
                <a16:creationId xmlns:a16="http://schemas.microsoft.com/office/drawing/2014/main" id="{37BF8EA4-D188-0C97-BBC1-EAFA1468F7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4692524" y="507076"/>
            <a:ext cx="3016134" cy="2282904"/>
          </a:xfrm>
          <a:prstGeom prst="roundRect">
            <a:avLst>
              <a:gd name="adj" fmla="val 8555"/>
            </a:avLst>
          </a:prstGeom>
        </p:spPr>
      </p:pic>
      <p:sp>
        <p:nvSpPr>
          <p:cNvPr id="8" name="TextBox 7">
            <a:extLst>
              <a:ext uri="{FF2B5EF4-FFF2-40B4-BE49-F238E27FC236}">
                <a16:creationId xmlns:a16="http://schemas.microsoft.com/office/drawing/2014/main" id="{714F1F7A-F9C7-B2D1-13AC-BD1F371011E8}"/>
              </a:ext>
            </a:extLst>
          </p:cNvPr>
          <p:cNvSpPr txBox="1"/>
          <p:nvPr/>
        </p:nvSpPr>
        <p:spPr>
          <a:xfrm>
            <a:off x="4688090" y="2867879"/>
            <a:ext cx="3016133" cy="307777"/>
          </a:xfrm>
          <a:prstGeom prst="rect">
            <a:avLst/>
          </a:prstGeom>
          <a:noFill/>
        </p:spPr>
        <p:txBody>
          <a:bodyPr wrap="square" rtlCol="0">
            <a:spAutoFit/>
          </a:bodyPr>
          <a:lstStyle/>
          <a:p>
            <a:pPr algn="ctr"/>
            <a:r>
              <a:rPr lang="en-US" sz="1400" dirty="0">
                <a:solidFill>
                  <a:schemeClr val="tx1">
                    <a:lumMod val="75000"/>
                    <a:lumOff val="25000"/>
                  </a:schemeClr>
                </a:solidFill>
                <a:latin typeface="Roboto" panose="02000000000000000000" pitchFamily="2" charset="0"/>
                <a:ea typeface="Roboto" panose="02000000000000000000" pitchFamily="2" charset="0"/>
              </a:rPr>
              <a:t>Hydro-Sphere</a:t>
            </a:r>
            <a:r>
              <a:rPr lang="en-US" sz="1400" baseline="30000" dirty="0">
                <a:solidFill>
                  <a:schemeClr val="tx1">
                    <a:lumMod val="75000"/>
                    <a:lumOff val="25000"/>
                  </a:schemeClr>
                </a:solidFill>
                <a:latin typeface="Roboto" panose="02000000000000000000" pitchFamily="2" charset="0"/>
                <a:ea typeface="Roboto" panose="02000000000000000000" pitchFamily="2" charset="0"/>
              </a:rPr>
              <a:t>®</a:t>
            </a:r>
            <a:r>
              <a:rPr lang="en-US" sz="1400" dirty="0">
                <a:solidFill>
                  <a:schemeClr val="tx1">
                    <a:lumMod val="75000"/>
                    <a:lumOff val="25000"/>
                  </a:schemeClr>
                </a:solidFill>
                <a:latin typeface="Roboto" panose="02000000000000000000" pitchFamily="2" charset="0"/>
                <a:ea typeface="Roboto" panose="02000000000000000000" pitchFamily="2" charset="0"/>
              </a:rPr>
              <a:t> </a:t>
            </a:r>
          </a:p>
        </p:txBody>
      </p:sp>
      <p:sp>
        <p:nvSpPr>
          <p:cNvPr id="9" name="TextBox 8">
            <a:extLst>
              <a:ext uri="{FF2B5EF4-FFF2-40B4-BE49-F238E27FC236}">
                <a16:creationId xmlns:a16="http://schemas.microsoft.com/office/drawing/2014/main" id="{0F53D006-983A-C221-A20F-DD8CD16E9D09}"/>
              </a:ext>
            </a:extLst>
          </p:cNvPr>
          <p:cNvSpPr txBox="1"/>
          <p:nvPr/>
        </p:nvSpPr>
        <p:spPr>
          <a:xfrm>
            <a:off x="4700566" y="5805278"/>
            <a:ext cx="3016133" cy="307777"/>
          </a:xfrm>
          <a:prstGeom prst="rect">
            <a:avLst/>
          </a:prstGeom>
          <a:noFill/>
        </p:spPr>
        <p:txBody>
          <a:bodyPr wrap="square" rtlCol="0">
            <a:spAutoFit/>
          </a:bodyPr>
          <a:lstStyle/>
          <a:p>
            <a:pPr algn="ctr"/>
            <a:r>
              <a:rPr lang="en-US" sz="1400">
                <a:solidFill>
                  <a:schemeClr val="tx1">
                    <a:lumMod val="75000"/>
                    <a:lumOff val="25000"/>
                  </a:schemeClr>
                </a:solidFill>
                <a:latin typeface="Roboto" panose="02000000000000000000" pitchFamily="2" charset="0"/>
                <a:ea typeface="Roboto" panose="02000000000000000000" pitchFamily="2" charset="0"/>
              </a:rPr>
              <a:t>Annular Injector</a:t>
            </a:r>
            <a:endParaRPr lang="en-US" sz="1400" dirty="0">
              <a:solidFill>
                <a:schemeClr val="tx1">
                  <a:lumMod val="75000"/>
                  <a:lumOff val="25000"/>
                </a:schemeClr>
              </a:solidFill>
              <a:latin typeface="Roboto" panose="02000000000000000000" pitchFamily="2" charset="0"/>
              <a:ea typeface="Roboto" panose="02000000000000000000" pitchFamily="2" charset="0"/>
            </a:endParaRPr>
          </a:p>
        </p:txBody>
      </p:sp>
      <p:pic>
        <p:nvPicPr>
          <p:cNvPr id="10" name="Picture 9">
            <a:extLst>
              <a:ext uri="{FF2B5EF4-FFF2-40B4-BE49-F238E27FC236}">
                <a16:creationId xmlns:a16="http://schemas.microsoft.com/office/drawing/2014/main" id="{F9DD949C-EAA1-D10B-62E6-5947781E9D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
          <a:stretch>
            <a:fillRect/>
          </a:stretch>
        </p:blipFill>
        <p:spPr>
          <a:xfrm>
            <a:off x="8426057" y="507075"/>
            <a:ext cx="3016134" cy="2281669"/>
          </a:xfrm>
          <a:prstGeom prst="roundRect">
            <a:avLst>
              <a:gd name="adj" fmla="val 8544"/>
            </a:avLst>
          </a:prstGeom>
        </p:spPr>
      </p:pic>
      <p:sp>
        <p:nvSpPr>
          <p:cNvPr id="11" name="TextBox 10">
            <a:extLst>
              <a:ext uri="{FF2B5EF4-FFF2-40B4-BE49-F238E27FC236}">
                <a16:creationId xmlns:a16="http://schemas.microsoft.com/office/drawing/2014/main" id="{A16E96C8-64BB-5EB1-6965-3042EFA54A32}"/>
              </a:ext>
            </a:extLst>
          </p:cNvPr>
          <p:cNvSpPr txBox="1"/>
          <p:nvPr/>
        </p:nvSpPr>
        <p:spPr>
          <a:xfrm>
            <a:off x="8426057" y="2867879"/>
            <a:ext cx="3008091" cy="307777"/>
          </a:xfrm>
          <a:prstGeom prst="rect">
            <a:avLst/>
          </a:prstGeom>
          <a:noFill/>
        </p:spPr>
        <p:txBody>
          <a:bodyPr wrap="square" rtlCol="0">
            <a:spAutoFit/>
          </a:bodyPr>
          <a:lstStyle/>
          <a:p>
            <a:pPr algn="ctr"/>
            <a:r>
              <a:rPr lang="en-US" sz="1400">
                <a:solidFill>
                  <a:schemeClr val="tx1">
                    <a:lumMod val="75000"/>
                    <a:lumOff val="25000"/>
                  </a:schemeClr>
                </a:solidFill>
                <a:latin typeface="Roboto" panose="02000000000000000000" pitchFamily="2" charset="0"/>
                <a:ea typeface="Roboto" panose="02000000000000000000" pitchFamily="2" charset="0"/>
              </a:rPr>
              <a:t>Valve Assembly</a:t>
            </a:r>
            <a:endParaRPr lang="en-US" sz="1400" dirty="0">
              <a:solidFill>
                <a:schemeClr val="tx1">
                  <a:lumMod val="75000"/>
                  <a:lumOff val="25000"/>
                </a:schemeClr>
              </a:solidFill>
              <a:latin typeface="Roboto" panose="02000000000000000000" pitchFamily="2" charset="0"/>
              <a:ea typeface="Roboto" panose="02000000000000000000" pitchFamily="2" charset="0"/>
            </a:endParaRPr>
          </a:p>
        </p:txBody>
      </p:sp>
      <p:pic>
        <p:nvPicPr>
          <p:cNvPr id="12" name="Picture 11">
            <a:extLst>
              <a:ext uri="{FF2B5EF4-FFF2-40B4-BE49-F238E27FC236}">
                <a16:creationId xmlns:a16="http://schemas.microsoft.com/office/drawing/2014/main" id="{57733EF4-619F-EEBE-5F15-ACBB028F25C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 r="-267"/>
          <a:stretch>
            <a:fillRect/>
          </a:stretch>
        </p:blipFill>
        <p:spPr>
          <a:xfrm>
            <a:off x="8426057" y="3444475"/>
            <a:ext cx="3016133" cy="2282903"/>
          </a:xfrm>
          <a:prstGeom prst="roundRect">
            <a:avLst>
              <a:gd name="adj" fmla="val 9693"/>
            </a:avLst>
          </a:prstGeom>
        </p:spPr>
      </p:pic>
      <p:sp>
        <p:nvSpPr>
          <p:cNvPr id="13" name="TextBox 12">
            <a:extLst>
              <a:ext uri="{FF2B5EF4-FFF2-40B4-BE49-F238E27FC236}">
                <a16:creationId xmlns:a16="http://schemas.microsoft.com/office/drawing/2014/main" id="{F91F8B9C-2DA5-D8AF-B013-66E72ECBABA1}"/>
              </a:ext>
            </a:extLst>
          </p:cNvPr>
          <p:cNvSpPr txBox="1"/>
          <p:nvPr/>
        </p:nvSpPr>
        <p:spPr>
          <a:xfrm>
            <a:off x="8288346" y="5805278"/>
            <a:ext cx="3291556" cy="523220"/>
          </a:xfrm>
          <a:prstGeom prst="rect">
            <a:avLst/>
          </a:prstGeom>
          <a:noFill/>
        </p:spPr>
        <p:txBody>
          <a:bodyPr wrap="square" rtlCol="0">
            <a:spAutoFit/>
          </a:bodyPr>
          <a:lstStyle/>
          <a:p>
            <a:pPr algn="ctr"/>
            <a:r>
              <a:rPr lang="en-US" sz="1400" dirty="0">
                <a:solidFill>
                  <a:schemeClr val="tx1">
                    <a:lumMod val="75000"/>
                    <a:lumOff val="25000"/>
                  </a:schemeClr>
                </a:solidFill>
                <a:latin typeface="Roboto" panose="02000000000000000000" pitchFamily="2" charset="0"/>
                <a:ea typeface="Roboto" panose="02000000000000000000" pitchFamily="2" charset="0"/>
              </a:rPr>
              <a:t>Genergy Hydro Electric Power Tower Under Construction in Houston</a:t>
            </a:r>
          </a:p>
        </p:txBody>
      </p:sp>
      <p:sp>
        <p:nvSpPr>
          <p:cNvPr id="2" name="Title 1">
            <a:extLst>
              <a:ext uri="{FF2B5EF4-FFF2-40B4-BE49-F238E27FC236}">
                <a16:creationId xmlns:a16="http://schemas.microsoft.com/office/drawing/2014/main" id="{0FED1F5E-685E-C2D2-64DA-345498EFD5E9}"/>
              </a:ext>
            </a:extLst>
          </p:cNvPr>
          <p:cNvSpPr txBox="1">
            <a:spLocks/>
          </p:cNvSpPr>
          <p:nvPr/>
        </p:nvSpPr>
        <p:spPr>
          <a:xfrm>
            <a:off x="472438" y="2554992"/>
            <a:ext cx="3767053" cy="1089529"/>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KEY</a:t>
            </a:r>
            <a:br>
              <a:rPr lang="en-US" sz="3600" b="1" dirty="0">
                <a:solidFill>
                  <a:schemeClr val="tx1">
                    <a:lumMod val="75000"/>
                    <a:lumOff val="25000"/>
                  </a:schemeClr>
                </a:solidFill>
                <a:latin typeface="Open Sans" pitchFamily="2" charset="0"/>
                <a:ea typeface="Open Sans" pitchFamily="2" charset="0"/>
                <a:cs typeface="Open Sans" pitchFamily="2" charset="0"/>
              </a:rPr>
            </a:br>
            <a:r>
              <a:rPr lang="en-US" sz="3600" b="1" dirty="0">
                <a:solidFill>
                  <a:schemeClr val="tx1">
                    <a:lumMod val="75000"/>
                    <a:lumOff val="25000"/>
                  </a:schemeClr>
                </a:solidFill>
                <a:latin typeface="Open Sans" pitchFamily="2" charset="0"/>
                <a:ea typeface="Open Sans" pitchFamily="2" charset="0"/>
                <a:cs typeface="Open Sans" pitchFamily="2" charset="0"/>
              </a:rPr>
              <a:t>COMPONENTS</a:t>
            </a:r>
          </a:p>
        </p:txBody>
      </p:sp>
      <p:grpSp>
        <p:nvGrpSpPr>
          <p:cNvPr id="3" name="Group 2">
            <a:extLst>
              <a:ext uri="{FF2B5EF4-FFF2-40B4-BE49-F238E27FC236}">
                <a16:creationId xmlns:a16="http://schemas.microsoft.com/office/drawing/2014/main" id="{3BDCE756-BDC9-1E01-0730-2ED546771FCB}"/>
              </a:ext>
            </a:extLst>
          </p:cNvPr>
          <p:cNvGrpSpPr/>
          <p:nvPr/>
        </p:nvGrpSpPr>
        <p:grpSpPr>
          <a:xfrm>
            <a:off x="472438" y="-1278150"/>
            <a:ext cx="11247122" cy="960651"/>
            <a:chOff x="472438" y="-1278150"/>
            <a:chExt cx="11247122" cy="960651"/>
          </a:xfrm>
        </p:grpSpPr>
        <p:sp>
          <p:nvSpPr>
            <p:cNvPr id="4" name="Google Shape;58;p2">
              <a:extLst>
                <a:ext uri="{FF2B5EF4-FFF2-40B4-BE49-F238E27FC236}">
                  <a16:creationId xmlns:a16="http://schemas.microsoft.com/office/drawing/2014/main" id="{96A5E582-82FE-FE26-BF18-DD51D3C0C937}"/>
                </a:ext>
              </a:extLst>
            </p:cNvPr>
            <p:cNvSpPr/>
            <p:nvPr/>
          </p:nvSpPr>
          <p:spPr>
            <a:xfrm>
              <a:off x="472439" y="-983952"/>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4" name="Google Shape;59;p2">
              <a:extLst>
                <a:ext uri="{FF2B5EF4-FFF2-40B4-BE49-F238E27FC236}">
                  <a16:creationId xmlns:a16="http://schemas.microsoft.com/office/drawing/2014/main" id="{C6CA9322-8215-6028-CB58-FD2F5C12F22F}"/>
                </a:ext>
              </a:extLst>
            </p:cNvPr>
            <p:cNvSpPr/>
            <p:nvPr/>
          </p:nvSpPr>
          <p:spPr>
            <a:xfrm>
              <a:off x="9113520"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5" name="Google Shape;60;p2">
              <a:extLst>
                <a:ext uri="{FF2B5EF4-FFF2-40B4-BE49-F238E27FC236}">
                  <a16:creationId xmlns:a16="http://schemas.microsoft.com/office/drawing/2014/main" id="{CF551F64-E71E-0FB5-4533-AEED2AD23198}"/>
                </a:ext>
              </a:extLst>
            </p:cNvPr>
            <p:cNvSpPr/>
            <p:nvPr/>
          </p:nvSpPr>
          <p:spPr>
            <a:xfrm>
              <a:off x="335279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6" name="Google Shape;61;p2">
              <a:extLst>
                <a:ext uri="{FF2B5EF4-FFF2-40B4-BE49-F238E27FC236}">
                  <a16:creationId xmlns:a16="http://schemas.microsoft.com/office/drawing/2014/main" id="{146CF195-4153-E308-22D3-7E5D469404DB}"/>
                </a:ext>
              </a:extLst>
            </p:cNvPr>
            <p:cNvSpPr/>
            <p:nvPr/>
          </p:nvSpPr>
          <p:spPr>
            <a:xfrm>
              <a:off x="623315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7" name="Google Shape;62;p2">
              <a:extLst>
                <a:ext uri="{FF2B5EF4-FFF2-40B4-BE49-F238E27FC236}">
                  <a16:creationId xmlns:a16="http://schemas.microsoft.com/office/drawing/2014/main" id="{E3E22B77-31D6-C1E7-9088-7BD9432DA73B}"/>
                </a:ext>
              </a:extLst>
            </p:cNvPr>
            <p:cNvSpPr/>
            <p:nvPr/>
          </p:nvSpPr>
          <p:spPr>
            <a:xfrm>
              <a:off x="47243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8" name="Google Shape;63;p2">
              <a:extLst>
                <a:ext uri="{FF2B5EF4-FFF2-40B4-BE49-F238E27FC236}">
                  <a16:creationId xmlns:a16="http://schemas.microsoft.com/office/drawing/2014/main" id="{910071D2-84D1-FCC4-C721-7E1240CF71A1}"/>
                </a:ext>
              </a:extLst>
            </p:cNvPr>
            <p:cNvSpPr/>
            <p:nvPr/>
          </p:nvSpPr>
          <p:spPr>
            <a:xfrm>
              <a:off x="509015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9" name="Google Shape;64;p2">
              <a:extLst>
                <a:ext uri="{FF2B5EF4-FFF2-40B4-BE49-F238E27FC236}">
                  <a16:creationId xmlns:a16="http://schemas.microsoft.com/office/drawing/2014/main" id="{1F59347E-83B9-7F31-0246-494D12B97E9F}"/>
                </a:ext>
              </a:extLst>
            </p:cNvPr>
            <p:cNvSpPr/>
            <p:nvPr/>
          </p:nvSpPr>
          <p:spPr>
            <a:xfrm>
              <a:off x="278129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0" name="Google Shape;65;p2">
              <a:extLst>
                <a:ext uri="{FF2B5EF4-FFF2-40B4-BE49-F238E27FC236}">
                  <a16:creationId xmlns:a16="http://schemas.microsoft.com/office/drawing/2014/main" id="{3CE1C53C-4B69-39CD-86E0-B204809B8273}"/>
                </a:ext>
              </a:extLst>
            </p:cNvPr>
            <p:cNvSpPr/>
            <p:nvPr/>
          </p:nvSpPr>
          <p:spPr>
            <a:xfrm>
              <a:off x="9707880"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1" name="Google Shape;66;p2">
              <a:extLst>
                <a:ext uri="{FF2B5EF4-FFF2-40B4-BE49-F238E27FC236}">
                  <a16:creationId xmlns:a16="http://schemas.microsoft.com/office/drawing/2014/main" id="{8199AB0A-8FF6-00A6-0AA1-421F31E3B4AA}"/>
                </a:ext>
              </a:extLst>
            </p:cNvPr>
            <p:cNvSpPr/>
            <p:nvPr/>
          </p:nvSpPr>
          <p:spPr>
            <a:xfrm>
              <a:off x="739901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2" name="Google Shape;68;p2">
              <a:extLst>
                <a:ext uri="{FF2B5EF4-FFF2-40B4-BE49-F238E27FC236}">
                  <a16:creationId xmlns:a16="http://schemas.microsoft.com/office/drawing/2014/main" id="{C152880E-1E99-8FDC-CD1C-70AC78F853E0}"/>
                </a:ext>
              </a:extLst>
            </p:cNvPr>
            <p:cNvSpPr/>
            <p:nvPr/>
          </p:nvSpPr>
          <p:spPr>
            <a:xfrm>
              <a:off x="431291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3" name="Google Shape;67;p2">
              <a:extLst>
                <a:ext uri="{FF2B5EF4-FFF2-40B4-BE49-F238E27FC236}">
                  <a16:creationId xmlns:a16="http://schemas.microsoft.com/office/drawing/2014/main" id="{C602289C-1C6C-D42F-9284-6F5E73C363A8}"/>
                </a:ext>
              </a:extLst>
            </p:cNvPr>
            <p:cNvSpPr/>
            <p:nvPr/>
          </p:nvSpPr>
          <p:spPr>
            <a:xfrm>
              <a:off x="47243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1" u="none" strike="noStrike" cap="none" dirty="0">
                <a:solidFill>
                  <a:srgbClr val="00BFDB"/>
                </a:solidFill>
                <a:latin typeface="Lato" panose="020F0502020204030203" pitchFamily="34" charset="77"/>
                <a:ea typeface="Helvetica Neue"/>
                <a:cs typeface="Helvetica Neue"/>
                <a:sym typeface="Helvetica Neue"/>
              </a:endParaRPr>
            </a:p>
          </p:txBody>
        </p:sp>
        <p:sp>
          <p:nvSpPr>
            <p:cNvPr id="24" name="Google Shape;69;p2">
              <a:extLst>
                <a:ext uri="{FF2B5EF4-FFF2-40B4-BE49-F238E27FC236}">
                  <a16:creationId xmlns:a16="http://schemas.microsoft.com/office/drawing/2014/main" id="{3FEA29F8-6686-3D19-EC1A-C9EE3DB6DCD0}"/>
                </a:ext>
              </a:extLst>
            </p:cNvPr>
            <p:cNvSpPr/>
            <p:nvPr/>
          </p:nvSpPr>
          <p:spPr>
            <a:xfrm>
              <a:off x="239267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5" name="Google Shape;70;p2">
              <a:extLst>
                <a:ext uri="{FF2B5EF4-FFF2-40B4-BE49-F238E27FC236}">
                  <a16:creationId xmlns:a16="http://schemas.microsoft.com/office/drawing/2014/main" id="{243497AD-B3D1-5CD8-C465-B8B44648AE71}"/>
                </a:ext>
              </a:extLst>
            </p:cNvPr>
            <p:cNvSpPr/>
            <p:nvPr/>
          </p:nvSpPr>
          <p:spPr>
            <a:xfrm>
              <a:off x="815339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6" name="Google Shape;71;p2">
              <a:extLst>
                <a:ext uri="{FF2B5EF4-FFF2-40B4-BE49-F238E27FC236}">
                  <a16:creationId xmlns:a16="http://schemas.microsoft.com/office/drawing/2014/main" id="{E2B770D6-5B53-27B1-F7CB-0D3EF9FAEE54}"/>
                </a:ext>
              </a:extLst>
            </p:cNvPr>
            <p:cNvSpPr/>
            <p:nvPr/>
          </p:nvSpPr>
          <p:spPr>
            <a:xfrm>
              <a:off x="623315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7" name="Google Shape;72;p2">
              <a:extLst>
                <a:ext uri="{FF2B5EF4-FFF2-40B4-BE49-F238E27FC236}">
                  <a16:creationId xmlns:a16="http://schemas.microsoft.com/office/drawing/2014/main" id="{D83FA4F0-AD5F-C8B5-8A38-20C9C6F086F9}"/>
                </a:ext>
              </a:extLst>
            </p:cNvPr>
            <p:cNvSpPr/>
            <p:nvPr/>
          </p:nvSpPr>
          <p:spPr>
            <a:xfrm>
              <a:off x="10073640"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8" name="Google Shape;58;p2">
              <a:extLst>
                <a:ext uri="{FF2B5EF4-FFF2-40B4-BE49-F238E27FC236}">
                  <a16:creationId xmlns:a16="http://schemas.microsoft.com/office/drawing/2014/main" id="{99B44BA1-9953-5E1E-51A8-4F58748B85C3}"/>
                </a:ext>
              </a:extLst>
            </p:cNvPr>
            <p:cNvSpPr/>
            <p:nvPr/>
          </p:nvSpPr>
          <p:spPr>
            <a:xfrm>
              <a:off x="472438"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9" name="Google Shape;60;p2">
              <a:extLst>
                <a:ext uri="{FF2B5EF4-FFF2-40B4-BE49-F238E27FC236}">
                  <a16:creationId xmlns:a16="http://schemas.microsoft.com/office/drawing/2014/main" id="{89DDD71C-732C-FF2A-F7F8-564D16D61C60}"/>
                </a:ext>
              </a:extLst>
            </p:cNvPr>
            <p:cNvSpPr/>
            <p:nvPr/>
          </p:nvSpPr>
          <p:spPr>
            <a:xfrm>
              <a:off x="4317354"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30" name="Google Shape;61;p2">
              <a:extLst>
                <a:ext uri="{FF2B5EF4-FFF2-40B4-BE49-F238E27FC236}">
                  <a16:creationId xmlns:a16="http://schemas.microsoft.com/office/drawing/2014/main" id="{8F167345-AA95-665A-B85F-5A1E635311BB}"/>
                </a:ext>
              </a:extLst>
            </p:cNvPr>
            <p:cNvSpPr/>
            <p:nvPr/>
          </p:nvSpPr>
          <p:spPr>
            <a:xfrm>
              <a:off x="8162269"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grpSp>
      <p:sp>
        <p:nvSpPr>
          <p:cNvPr id="7" name="Slide Number Placeholder 1">
            <a:extLst>
              <a:ext uri="{FF2B5EF4-FFF2-40B4-BE49-F238E27FC236}">
                <a16:creationId xmlns:a16="http://schemas.microsoft.com/office/drawing/2014/main" id="{1461E9B0-E9C3-1225-5BD7-8C0999A8A35D}"/>
              </a:ext>
            </a:extLst>
          </p:cNvPr>
          <p:cNvSpPr>
            <a:spLocks noGrp="1"/>
          </p:cNvSpPr>
          <p:nvPr>
            <p:ph type="sldNum" sz="quarter" idx="12"/>
          </p:nvPr>
        </p:nvSpPr>
        <p:spPr>
          <a:xfrm>
            <a:off x="8976362" y="6503010"/>
            <a:ext cx="2743200" cy="365125"/>
          </a:xfrm>
        </p:spPr>
        <p:txBody>
          <a:bodyPr/>
          <a:lstStyle/>
          <a:p>
            <a:fld id="{E2DA9AF4-AB34-7244-8F4B-3C98FACDA519}" type="slidenum">
              <a:rPr lang="en-US" smtClean="0"/>
              <a:pPr/>
              <a:t>17</a:t>
            </a:fld>
            <a:endParaRPr lang="en-US" sz="800" dirty="0"/>
          </a:p>
        </p:txBody>
      </p:sp>
    </p:spTree>
    <p:extLst>
      <p:ext uri="{BB962C8B-B14F-4D97-AF65-F5344CB8AC3E}">
        <p14:creationId xmlns:p14="http://schemas.microsoft.com/office/powerpoint/2010/main" val="3597586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7E515C68-1719-8FE4-F20E-7815AE71865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
            <a:ext cx="12192000" cy="6503011"/>
          </a:xfrm>
          <a:prstGeom prst="rect">
            <a:avLst/>
          </a:prstGeom>
        </p:spPr>
      </p:pic>
      <p:sp>
        <p:nvSpPr>
          <p:cNvPr id="52" name="Rectangle 51">
            <a:extLst>
              <a:ext uri="{FF2B5EF4-FFF2-40B4-BE49-F238E27FC236}">
                <a16:creationId xmlns:a16="http://schemas.microsoft.com/office/drawing/2014/main" id="{81DB330F-714D-1155-80BA-3937DD13C946}"/>
              </a:ext>
            </a:extLst>
          </p:cNvPr>
          <p:cNvSpPr/>
          <p:nvPr/>
        </p:nvSpPr>
        <p:spPr>
          <a:xfrm>
            <a:off x="0" y="-2"/>
            <a:ext cx="12192000" cy="6503011"/>
          </a:xfrm>
          <a:prstGeom prst="rect">
            <a:avLst/>
          </a:prstGeom>
          <a:gradFill>
            <a:gsLst>
              <a:gs pos="0">
                <a:schemeClr val="bg1">
                  <a:alpha val="69000"/>
                </a:schemeClr>
              </a:gs>
              <a:gs pos="33000">
                <a:schemeClr val="bg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D61AAB24-8FBB-4469-9D2F-8B503A3A4803}"/>
              </a:ext>
            </a:extLst>
          </p:cNvPr>
          <p:cNvSpPr/>
          <p:nvPr/>
        </p:nvSpPr>
        <p:spPr>
          <a:xfrm>
            <a:off x="0" y="-1"/>
            <a:ext cx="12192000" cy="6503011"/>
          </a:xfrm>
          <a:prstGeom prst="rect">
            <a:avLst/>
          </a:prstGeom>
          <a:gradFill>
            <a:gsLst>
              <a:gs pos="6000">
                <a:schemeClr val="tx2">
                  <a:alpha val="60206"/>
                </a:schemeClr>
              </a:gs>
              <a:gs pos="31000">
                <a:schemeClr val="accent1">
                  <a:lumMod val="30000"/>
                  <a:lumOff val="70000"/>
                  <a:alpha val="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AF5BA5D-2AE8-24C4-5144-6122B435D367}"/>
              </a:ext>
            </a:extLst>
          </p:cNvPr>
          <p:cNvSpPr txBox="1"/>
          <p:nvPr/>
        </p:nvSpPr>
        <p:spPr>
          <a:xfrm>
            <a:off x="4995613" y="165374"/>
            <a:ext cx="481781" cy="369332"/>
          </a:xfrm>
          <a:prstGeom prst="rect">
            <a:avLst/>
          </a:prstGeom>
          <a:noFill/>
        </p:spPr>
        <p:txBody>
          <a:bodyPr wrap="square" rtlCol="0">
            <a:spAutoFit/>
          </a:bodyPr>
          <a:lstStyle/>
          <a:p>
            <a:pPr algn="ctr"/>
            <a:r>
              <a:rPr lang="en-US" b="1" dirty="0">
                <a:latin typeface="Open Sans" pitchFamily="2" charset="0"/>
                <a:ea typeface="Open Sans" pitchFamily="2" charset="0"/>
                <a:cs typeface="Open Sans" pitchFamily="2" charset="0"/>
              </a:rPr>
              <a:t>G</a:t>
            </a:r>
          </a:p>
        </p:txBody>
      </p:sp>
      <p:sp>
        <p:nvSpPr>
          <p:cNvPr id="10" name="TextBox 9">
            <a:extLst>
              <a:ext uri="{FF2B5EF4-FFF2-40B4-BE49-F238E27FC236}">
                <a16:creationId xmlns:a16="http://schemas.microsoft.com/office/drawing/2014/main" id="{662224DA-2DB3-B20E-5368-6617F5FD8051}"/>
              </a:ext>
            </a:extLst>
          </p:cNvPr>
          <p:cNvSpPr txBox="1"/>
          <p:nvPr/>
        </p:nvSpPr>
        <p:spPr>
          <a:xfrm>
            <a:off x="7169301" y="165374"/>
            <a:ext cx="481781" cy="369332"/>
          </a:xfrm>
          <a:prstGeom prst="rect">
            <a:avLst/>
          </a:prstGeom>
          <a:noFill/>
        </p:spPr>
        <p:txBody>
          <a:bodyPr wrap="square" rtlCol="0">
            <a:spAutoFit/>
          </a:bodyPr>
          <a:lstStyle/>
          <a:p>
            <a:pPr algn="ctr"/>
            <a:r>
              <a:rPr lang="en-US" b="1" dirty="0">
                <a:latin typeface="Open Sans" pitchFamily="2" charset="0"/>
                <a:ea typeface="Open Sans" pitchFamily="2" charset="0"/>
                <a:cs typeface="Open Sans" pitchFamily="2" charset="0"/>
              </a:rPr>
              <a:t>B</a:t>
            </a:r>
          </a:p>
        </p:txBody>
      </p:sp>
      <p:cxnSp>
        <p:nvCxnSpPr>
          <p:cNvPr id="11" name="Straight Arrow Connector 10">
            <a:extLst>
              <a:ext uri="{FF2B5EF4-FFF2-40B4-BE49-F238E27FC236}">
                <a16:creationId xmlns:a16="http://schemas.microsoft.com/office/drawing/2014/main" id="{DAC7D7D7-306D-6248-5443-209D9FC8FA5F}"/>
              </a:ext>
            </a:extLst>
          </p:cNvPr>
          <p:cNvCxnSpPr>
            <a:cxnSpLocks/>
          </p:cNvCxnSpPr>
          <p:nvPr/>
        </p:nvCxnSpPr>
        <p:spPr>
          <a:xfrm flipH="1">
            <a:off x="3931920" y="512666"/>
            <a:ext cx="1158239" cy="8173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2314DF1-C495-39CC-6AD6-A36BE38B47D2}"/>
              </a:ext>
            </a:extLst>
          </p:cNvPr>
          <p:cNvCxnSpPr>
            <a:cxnSpLocks/>
          </p:cNvCxnSpPr>
          <p:nvPr/>
        </p:nvCxnSpPr>
        <p:spPr>
          <a:xfrm>
            <a:off x="7626143" y="461922"/>
            <a:ext cx="2349129" cy="868114"/>
          </a:xfrm>
          <a:prstGeom prst="straightConnector1">
            <a:avLst/>
          </a:prstGeom>
          <a:ln w="127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A25B810-7CFF-ABF8-576F-8E01C93223E7}"/>
              </a:ext>
            </a:extLst>
          </p:cNvPr>
          <p:cNvSpPr txBox="1"/>
          <p:nvPr/>
        </p:nvSpPr>
        <p:spPr>
          <a:xfrm>
            <a:off x="2270240" y="3704283"/>
            <a:ext cx="2513040" cy="338554"/>
          </a:xfrm>
          <a:prstGeom prst="rect">
            <a:avLst/>
          </a:prstGeom>
          <a:noFill/>
        </p:spPr>
        <p:txBody>
          <a:bodyPr wrap="square" rtlCol="0">
            <a:spAutoFit/>
          </a:bodyPr>
          <a:lstStyle/>
          <a:p>
            <a:pPr algn="ctr"/>
            <a:r>
              <a:rPr lang="en-US" sz="1600" b="1" dirty="0">
                <a:latin typeface="Open Sans" pitchFamily="2" charset="0"/>
                <a:ea typeface="Open Sans" pitchFamily="2" charset="0"/>
                <a:cs typeface="Open Sans" pitchFamily="2" charset="0"/>
              </a:rPr>
              <a:t>GRAVITY</a:t>
            </a:r>
          </a:p>
        </p:txBody>
      </p:sp>
      <p:sp>
        <p:nvSpPr>
          <p:cNvPr id="14" name="TextBox 13">
            <a:extLst>
              <a:ext uri="{FF2B5EF4-FFF2-40B4-BE49-F238E27FC236}">
                <a16:creationId xmlns:a16="http://schemas.microsoft.com/office/drawing/2014/main" id="{B574BF80-74F0-ABB6-9401-8BC2DB57439E}"/>
              </a:ext>
            </a:extLst>
          </p:cNvPr>
          <p:cNvSpPr txBox="1"/>
          <p:nvPr/>
        </p:nvSpPr>
        <p:spPr>
          <a:xfrm>
            <a:off x="9127174" y="3704283"/>
            <a:ext cx="2505530" cy="338554"/>
          </a:xfrm>
          <a:prstGeom prst="rect">
            <a:avLst/>
          </a:prstGeom>
          <a:noFill/>
        </p:spPr>
        <p:txBody>
          <a:bodyPr wrap="square" rtlCol="0">
            <a:spAutoFit/>
          </a:bodyPr>
          <a:lstStyle/>
          <a:p>
            <a:pPr algn="ctr"/>
            <a:r>
              <a:rPr lang="en-US" sz="1600" b="1" dirty="0">
                <a:latin typeface="Open Sans" pitchFamily="2" charset="0"/>
                <a:ea typeface="Open Sans" pitchFamily="2" charset="0"/>
                <a:cs typeface="Open Sans" pitchFamily="2" charset="0"/>
              </a:rPr>
              <a:t>BUOYANCY</a:t>
            </a:r>
          </a:p>
        </p:txBody>
      </p:sp>
      <p:sp>
        <p:nvSpPr>
          <p:cNvPr id="15" name="Title 1">
            <a:extLst>
              <a:ext uri="{FF2B5EF4-FFF2-40B4-BE49-F238E27FC236}">
                <a16:creationId xmlns:a16="http://schemas.microsoft.com/office/drawing/2014/main" id="{660F6062-B7FE-CD28-8632-20902208AA98}"/>
              </a:ext>
            </a:extLst>
          </p:cNvPr>
          <p:cNvSpPr txBox="1">
            <a:spLocks/>
          </p:cNvSpPr>
          <p:nvPr/>
        </p:nvSpPr>
        <p:spPr>
          <a:xfrm>
            <a:off x="472438" y="470235"/>
            <a:ext cx="6926581" cy="937372"/>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400" b="1" dirty="0">
                <a:solidFill>
                  <a:schemeClr val="bg1"/>
                </a:solidFill>
                <a:latin typeface="Open Sans" pitchFamily="2" charset="0"/>
                <a:ea typeface="Open Sans" pitchFamily="2" charset="0"/>
                <a:cs typeface="Open Sans" pitchFamily="2" charset="0"/>
              </a:rPr>
              <a:t>NEWTONIAN</a:t>
            </a:r>
            <a:br>
              <a:rPr lang="en-US" sz="3400" b="1" dirty="0">
                <a:solidFill>
                  <a:schemeClr val="bg1"/>
                </a:solidFill>
                <a:latin typeface="Open Sans" pitchFamily="2" charset="0"/>
                <a:ea typeface="Open Sans" pitchFamily="2" charset="0"/>
                <a:cs typeface="Open Sans" pitchFamily="2" charset="0"/>
              </a:rPr>
            </a:br>
            <a:r>
              <a:rPr lang="en-US" sz="3400" b="1" dirty="0">
                <a:solidFill>
                  <a:schemeClr val="bg1"/>
                </a:solidFill>
                <a:latin typeface="Open Sans" pitchFamily="2" charset="0"/>
                <a:ea typeface="Open Sans" pitchFamily="2" charset="0"/>
                <a:cs typeface="Open Sans" pitchFamily="2" charset="0"/>
              </a:rPr>
              <a:t>PHYSICS</a:t>
            </a:r>
          </a:p>
        </p:txBody>
      </p:sp>
      <p:grpSp>
        <p:nvGrpSpPr>
          <p:cNvPr id="16" name="Group 15">
            <a:extLst>
              <a:ext uri="{FF2B5EF4-FFF2-40B4-BE49-F238E27FC236}">
                <a16:creationId xmlns:a16="http://schemas.microsoft.com/office/drawing/2014/main" id="{4FB85FE7-2016-2BFA-7C12-9152692906D6}"/>
              </a:ext>
            </a:extLst>
          </p:cNvPr>
          <p:cNvGrpSpPr/>
          <p:nvPr/>
        </p:nvGrpSpPr>
        <p:grpSpPr>
          <a:xfrm>
            <a:off x="472438" y="-1278150"/>
            <a:ext cx="11247122" cy="960651"/>
            <a:chOff x="472438" y="-1278150"/>
            <a:chExt cx="11247122" cy="960651"/>
          </a:xfrm>
        </p:grpSpPr>
        <p:sp>
          <p:nvSpPr>
            <p:cNvPr id="17" name="Google Shape;58;p2">
              <a:extLst>
                <a:ext uri="{FF2B5EF4-FFF2-40B4-BE49-F238E27FC236}">
                  <a16:creationId xmlns:a16="http://schemas.microsoft.com/office/drawing/2014/main" id="{343B2FEB-E124-7A03-4EA6-082D5AE1CFA8}"/>
                </a:ext>
              </a:extLst>
            </p:cNvPr>
            <p:cNvSpPr/>
            <p:nvPr/>
          </p:nvSpPr>
          <p:spPr>
            <a:xfrm>
              <a:off x="472439" y="-983952"/>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8" name="Google Shape;59;p2">
              <a:extLst>
                <a:ext uri="{FF2B5EF4-FFF2-40B4-BE49-F238E27FC236}">
                  <a16:creationId xmlns:a16="http://schemas.microsoft.com/office/drawing/2014/main" id="{F6A5FC0F-0D76-37C4-5A65-D426EF86FC2B}"/>
                </a:ext>
              </a:extLst>
            </p:cNvPr>
            <p:cNvSpPr/>
            <p:nvPr/>
          </p:nvSpPr>
          <p:spPr>
            <a:xfrm>
              <a:off x="9113520"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9" name="Google Shape;60;p2">
              <a:extLst>
                <a:ext uri="{FF2B5EF4-FFF2-40B4-BE49-F238E27FC236}">
                  <a16:creationId xmlns:a16="http://schemas.microsoft.com/office/drawing/2014/main" id="{69420E41-DCC1-5D9E-7509-7CFB0142A1E6}"/>
                </a:ext>
              </a:extLst>
            </p:cNvPr>
            <p:cNvSpPr/>
            <p:nvPr/>
          </p:nvSpPr>
          <p:spPr>
            <a:xfrm>
              <a:off x="335279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0" name="Google Shape;61;p2">
              <a:extLst>
                <a:ext uri="{FF2B5EF4-FFF2-40B4-BE49-F238E27FC236}">
                  <a16:creationId xmlns:a16="http://schemas.microsoft.com/office/drawing/2014/main" id="{1A03A5DE-51D2-52AD-E62A-DFACF405DDAD}"/>
                </a:ext>
              </a:extLst>
            </p:cNvPr>
            <p:cNvSpPr/>
            <p:nvPr/>
          </p:nvSpPr>
          <p:spPr>
            <a:xfrm>
              <a:off x="623315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1" name="Google Shape;62;p2">
              <a:extLst>
                <a:ext uri="{FF2B5EF4-FFF2-40B4-BE49-F238E27FC236}">
                  <a16:creationId xmlns:a16="http://schemas.microsoft.com/office/drawing/2014/main" id="{2D8C6BD0-60AD-0AD0-761D-DAFEDC9EE648}"/>
                </a:ext>
              </a:extLst>
            </p:cNvPr>
            <p:cNvSpPr/>
            <p:nvPr/>
          </p:nvSpPr>
          <p:spPr>
            <a:xfrm>
              <a:off x="47243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2" name="Google Shape;63;p2">
              <a:extLst>
                <a:ext uri="{FF2B5EF4-FFF2-40B4-BE49-F238E27FC236}">
                  <a16:creationId xmlns:a16="http://schemas.microsoft.com/office/drawing/2014/main" id="{6970DA1E-7B1F-8C3B-754E-585157BABB7E}"/>
                </a:ext>
              </a:extLst>
            </p:cNvPr>
            <p:cNvSpPr/>
            <p:nvPr/>
          </p:nvSpPr>
          <p:spPr>
            <a:xfrm>
              <a:off x="509015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3" name="Google Shape;64;p2">
              <a:extLst>
                <a:ext uri="{FF2B5EF4-FFF2-40B4-BE49-F238E27FC236}">
                  <a16:creationId xmlns:a16="http://schemas.microsoft.com/office/drawing/2014/main" id="{EC7EA874-C1AD-B5D0-504B-A0626ADF2FF7}"/>
                </a:ext>
              </a:extLst>
            </p:cNvPr>
            <p:cNvSpPr/>
            <p:nvPr/>
          </p:nvSpPr>
          <p:spPr>
            <a:xfrm>
              <a:off x="278129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4" name="Google Shape;65;p2">
              <a:extLst>
                <a:ext uri="{FF2B5EF4-FFF2-40B4-BE49-F238E27FC236}">
                  <a16:creationId xmlns:a16="http://schemas.microsoft.com/office/drawing/2014/main" id="{1A1169B7-8342-70A7-8319-8E8AA56BF80C}"/>
                </a:ext>
              </a:extLst>
            </p:cNvPr>
            <p:cNvSpPr/>
            <p:nvPr/>
          </p:nvSpPr>
          <p:spPr>
            <a:xfrm>
              <a:off x="9707880"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5" name="Google Shape;66;p2">
              <a:extLst>
                <a:ext uri="{FF2B5EF4-FFF2-40B4-BE49-F238E27FC236}">
                  <a16:creationId xmlns:a16="http://schemas.microsoft.com/office/drawing/2014/main" id="{FA71DE6D-C7A5-A511-5A5D-533290E16336}"/>
                </a:ext>
              </a:extLst>
            </p:cNvPr>
            <p:cNvSpPr/>
            <p:nvPr/>
          </p:nvSpPr>
          <p:spPr>
            <a:xfrm>
              <a:off x="739901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6" name="Google Shape;68;p2">
              <a:extLst>
                <a:ext uri="{FF2B5EF4-FFF2-40B4-BE49-F238E27FC236}">
                  <a16:creationId xmlns:a16="http://schemas.microsoft.com/office/drawing/2014/main" id="{83E2B3D1-55A3-D8BB-55D3-A00900E96A0E}"/>
                </a:ext>
              </a:extLst>
            </p:cNvPr>
            <p:cNvSpPr/>
            <p:nvPr/>
          </p:nvSpPr>
          <p:spPr>
            <a:xfrm>
              <a:off x="431291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7" name="Google Shape;67;p2">
              <a:extLst>
                <a:ext uri="{FF2B5EF4-FFF2-40B4-BE49-F238E27FC236}">
                  <a16:creationId xmlns:a16="http://schemas.microsoft.com/office/drawing/2014/main" id="{BC92A76D-A637-F0F4-D60D-74704ECAEEF4}"/>
                </a:ext>
              </a:extLst>
            </p:cNvPr>
            <p:cNvSpPr/>
            <p:nvPr/>
          </p:nvSpPr>
          <p:spPr>
            <a:xfrm>
              <a:off x="47243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1" u="none" strike="noStrike" cap="none" dirty="0">
                <a:solidFill>
                  <a:srgbClr val="00BFDB"/>
                </a:solidFill>
                <a:latin typeface="Lato" panose="020F0502020204030203" pitchFamily="34" charset="77"/>
                <a:ea typeface="Helvetica Neue"/>
                <a:cs typeface="Helvetica Neue"/>
                <a:sym typeface="Helvetica Neue"/>
              </a:endParaRPr>
            </a:p>
          </p:txBody>
        </p:sp>
        <p:sp>
          <p:nvSpPr>
            <p:cNvPr id="28" name="Google Shape;69;p2">
              <a:extLst>
                <a:ext uri="{FF2B5EF4-FFF2-40B4-BE49-F238E27FC236}">
                  <a16:creationId xmlns:a16="http://schemas.microsoft.com/office/drawing/2014/main" id="{D1FFC045-DB5C-700E-2D46-3D866624359A}"/>
                </a:ext>
              </a:extLst>
            </p:cNvPr>
            <p:cNvSpPr/>
            <p:nvPr/>
          </p:nvSpPr>
          <p:spPr>
            <a:xfrm>
              <a:off x="239267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9" name="Google Shape;70;p2">
              <a:extLst>
                <a:ext uri="{FF2B5EF4-FFF2-40B4-BE49-F238E27FC236}">
                  <a16:creationId xmlns:a16="http://schemas.microsoft.com/office/drawing/2014/main" id="{D9F231A7-DD6E-C8FE-B43F-316EACD86042}"/>
                </a:ext>
              </a:extLst>
            </p:cNvPr>
            <p:cNvSpPr/>
            <p:nvPr/>
          </p:nvSpPr>
          <p:spPr>
            <a:xfrm>
              <a:off x="815339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30" name="Google Shape;71;p2">
              <a:extLst>
                <a:ext uri="{FF2B5EF4-FFF2-40B4-BE49-F238E27FC236}">
                  <a16:creationId xmlns:a16="http://schemas.microsoft.com/office/drawing/2014/main" id="{CF1407B7-8563-AB72-E35F-7C84A6D8AD7B}"/>
                </a:ext>
              </a:extLst>
            </p:cNvPr>
            <p:cNvSpPr/>
            <p:nvPr/>
          </p:nvSpPr>
          <p:spPr>
            <a:xfrm>
              <a:off x="623315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31" name="Google Shape;72;p2">
              <a:extLst>
                <a:ext uri="{FF2B5EF4-FFF2-40B4-BE49-F238E27FC236}">
                  <a16:creationId xmlns:a16="http://schemas.microsoft.com/office/drawing/2014/main" id="{5F83B0F8-1867-608E-B73B-0F7E52C819DE}"/>
                </a:ext>
              </a:extLst>
            </p:cNvPr>
            <p:cNvSpPr/>
            <p:nvPr/>
          </p:nvSpPr>
          <p:spPr>
            <a:xfrm>
              <a:off x="10073640"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32" name="Google Shape;58;p2">
              <a:extLst>
                <a:ext uri="{FF2B5EF4-FFF2-40B4-BE49-F238E27FC236}">
                  <a16:creationId xmlns:a16="http://schemas.microsoft.com/office/drawing/2014/main" id="{63E5F90C-080F-3247-3125-62701317282A}"/>
                </a:ext>
              </a:extLst>
            </p:cNvPr>
            <p:cNvSpPr/>
            <p:nvPr/>
          </p:nvSpPr>
          <p:spPr>
            <a:xfrm>
              <a:off x="472438"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33" name="Google Shape;60;p2">
              <a:extLst>
                <a:ext uri="{FF2B5EF4-FFF2-40B4-BE49-F238E27FC236}">
                  <a16:creationId xmlns:a16="http://schemas.microsoft.com/office/drawing/2014/main" id="{1398F99D-E8C4-E619-730F-B56B1EA22F4E}"/>
                </a:ext>
              </a:extLst>
            </p:cNvPr>
            <p:cNvSpPr/>
            <p:nvPr/>
          </p:nvSpPr>
          <p:spPr>
            <a:xfrm>
              <a:off x="4317354"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34" name="Google Shape;61;p2">
              <a:extLst>
                <a:ext uri="{FF2B5EF4-FFF2-40B4-BE49-F238E27FC236}">
                  <a16:creationId xmlns:a16="http://schemas.microsoft.com/office/drawing/2014/main" id="{1B9C0CE7-1721-C365-9BCD-08B9C4A5D631}"/>
                </a:ext>
              </a:extLst>
            </p:cNvPr>
            <p:cNvSpPr/>
            <p:nvPr/>
          </p:nvSpPr>
          <p:spPr>
            <a:xfrm>
              <a:off x="8162269"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grpSp>
      <p:pic>
        <p:nvPicPr>
          <p:cNvPr id="50" name="Picture 49">
            <a:extLst>
              <a:ext uri="{FF2B5EF4-FFF2-40B4-BE49-F238E27FC236}">
                <a16:creationId xmlns:a16="http://schemas.microsoft.com/office/drawing/2014/main" id="{BCDC99DF-BAD4-11A4-7B59-BF3E2F31FD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0239" y="1461597"/>
            <a:ext cx="2505531" cy="2194560"/>
          </a:xfrm>
          <a:prstGeom prst="roundRect">
            <a:avLst>
              <a:gd name="adj" fmla="val 6433"/>
            </a:avLst>
          </a:prstGeom>
        </p:spPr>
      </p:pic>
      <p:pic>
        <p:nvPicPr>
          <p:cNvPr id="53" name="Picture 52">
            <a:extLst>
              <a:ext uri="{FF2B5EF4-FFF2-40B4-BE49-F238E27FC236}">
                <a16:creationId xmlns:a16="http://schemas.microsoft.com/office/drawing/2014/main" id="{926DC7D8-1E23-4634-4C47-95A326EA86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27173" y="1457398"/>
            <a:ext cx="2505530" cy="2194560"/>
          </a:xfrm>
          <a:prstGeom prst="roundRect">
            <a:avLst>
              <a:gd name="adj" fmla="val 6799"/>
            </a:avLst>
          </a:prstGeom>
        </p:spPr>
      </p:pic>
      <p:pic>
        <p:nvPicPr>
          <p:cNvPr id="55" name="Picture 54">
            <a:extLst>
              <a:ext uri="{FF2B5EF4-FFF2-40B4-BE49-F238E27FC236}">
                <a16:creationId xmlns:a16="http://schemas.microsoft.com/office/drawing/2014/main" id="{B787BFDE-3C33-F794-CBF0-16DED984613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70240" y="4057359"/>
            <a:ext cx="2505530" cy="2194560"/>
          </a:xfrm>
          <a:prstGeom prst="roundRect">
            <a:avLst>
              <a:gd name="adj" fmla="val 7164"/>
            </a:avLst>
          </a:prstGeom>
        </p:spPr>
      </p:pic>
      <p:pic>
        <p:nvPicPr>
          <p:cNvPr id="57" name="Picture 56">
            <a:extLst>
              <a:ext uri="{FF2B5EF4-FFF2-40B4-BE49-F238E27FC236}">
                <a16:creationId xmlns:a16="http://schemas.microsoft.com/office/drawing/2014/main" id="{03E78062-AB21-C78D-1A67-9B4C441F856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27173" y="4057359"/>
            <a:ext cx="2505530" cy="2194560"/>
          </a:xfrm>
          <a:prstGeom prst="roundRect">
            <a:avLst>
              <a:gd name="adj" fmla="val 7164"/>
            </a:avLst>
          </a:prstGeom>
        </p:spPr>
      </p:pic>
      <p:sp>
        <p:nvSpPr>
          <p:cNvPr id="2" name="Slide Number Placeholder 1">
            <a:extLst>
              <a:ext uri="{FF2B5EF4-FFF2-40B4-BE49-F238E27FC236}">
                <a16:creationId xmlns:a16="http://schemas.microsoft.com/office/drawing/2014/main" id="{601F3242-4D1D-C189-8822-4925160BA27D}"/>
              </a:ext>
            </a:extLst>
          </p:cNvPr>
          <p:cNvSpPr>
            <a:spLocks noGrp="1"/>
          </p:cNvSpPr>
          <p:nvPr>
            <p:ph type="sldNum" sz="quarter" idx="12"/>
          </p:nvPr>
        </p:nvSpPr>
        <p:spPr>
          <a:xfrm>
            <a:off x="8976362" y="6503010"/>
            <a:ext cx="2743200" cy="365125"/>
          </a:xfrm>
        </p:spPr>
        <p:txBody>
          <a:bodyPr/>
          <a:lstStyle/>
          <a:p>
            <a:fld id="{E2DA9AF4-AB34-7244-8F4B-3C98FACDA519}" type="slidenum">
              <a:rPr lang="en-US" smtClean="0"/>
              <a:pPr/>
              <a:t>18</a:t>
            </a:fld>
            <a:endParaRPr lang="en-US" sz="800" dirty="0"/>
          </a:p>
        </p:txBody>
      </p:sp>
      <p:sp>
        <p:nvSpPr>
          <p:cNvPr id="3" name="TextBox 2">
            <a:extLst>
              <a:ext uri="{FF2B5EF4-FFF2-40B4-BE49-F238E27FC236}">
                <a16:creationId xmlns:a16="http://schemas.microsoft.com/office/drawing/2014/main" id="{7439C119-0602-7F39-CDDE-043675F971D7}"/>
              </a:ext>
            </a:extLst>
          </p:cNvPr>
          <p:cNvSpPr txBox="1"/>
          <p:nvPr/>
        </p:nvSpPr>
        <p:spPr>
          <a:xfrm>
            <a:off x="7564758" y="1215140"/>
            <a:ext cx="1478661" cy="276999"/>
          </a:xfrm>
          <a:prstGeom prst="rect">
            <a:avLst/>
          </a:prstGeom>
          <a:noFill/>
        </p:spPr>
        <p:txBody>
          <a:bodyPr wrap="square" rtlCol="0">
            <a:spAutoFit/>
          </a:bodyPr>
          <a:lstStyle/>
          <a:p>
            <a:r>
              <a:rPr lang="en-US" sz="1200" b="1" dirty="0">
                <a:latin typeface="Open Sans" pitchFamily="2" charset="0"/>
                <a:ea typeface="Open Sans" pitchFamily="2" charset="0"/>
                <a:cs typeface="Open Sans" pitchFamily="2" charset="0"/>
              </a:rPr>
              <a:t>HYDRO-SPHERE</a:t>
            </a:r>
          </a:p>
        </p:txBody>
      </p:sp>
      <p:cxnSp>
        <p:nvCxnSpPr>
          <p:cNvPr id="5" name="Straight Arrow Connector 4">
            <a:extLst>
              <a:ext uri="{FF2B5EF4-FFF2-40B4-BE49-F238E27FC236}">
                <a16:creationId xmlns:a16="http://schemas.microsoft.com/office/drawing/2014/main" id="{95B3C36A-547C-A3E1-8F0A-D2F2453A5B03}"/>
              </a:ext>
            </a:extLst>
          </p:cNvPr>
          <p:cNvCxnSpPr>
            <a:cxnSpLocks/>
          </p:cNvCxnSpPr>
          <p:nvPr/>
        </p:nvCxnSpPr>
        <p:spPr>
          <a:xfrm flipH="1">
            <a:off x="7261925" y="5407897"/>
            <a:ext cx="59744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425DB0C-DB4C-94BF-88F5-816741F0585B}"/>
              </a:ext>
            </a:extLst>
          </p:cNvPr>
          <p:cNvSpPr txBox="1"/>
          <p:nvPr/>
        </p:nvSpPr>
        <p:spPr>
          <a:xfrm>
            <a:off x="7866988" y="5223212"/>
            <a:ext cx="1018861" cy="390620"/>
          </a:xfrm>
          <a:prstGeom prst="rect">
            <a:avLst/>
          </a:prstGeom>
          <a:noFill/>
        </p:spPr>
        <p:txBody>
          <a:bodyPr wrap="square" rtlCol="0">
            <a:spAutoFit/>
          </a:bodyPr>
          <a:lstStyle/>
          <a:p>
            <a:pPr>
              <a:lnSpc>
                <a:spcPct val="80000"/>
              </a:lnSpc>
            </a:pPr>
            <a:r>
              <a:rPr lang="en-US" sz="1200" b="1" dirty="0">
                <a:latin typeface="Open Sans" pitchFamily="2" charset="0"/>
                <a:ea typeface="Open Sans" pitchFamily="2" charset="0"/>
                <a:cs typeface="Open Sans" pitchFamily="2" charset="0"/>
              </a:rPr>
              <a:t>ANNULAR</a:t>
            </a:r>
          </a:p>
          <a:p>
            <a:pPr>
              <a:lnSpc>
                <a:spcPct val="80000"/>
              </a:lnSpc>
            </a:pPr>
            <a:r>
              <a:rPr lang="en-US" sz="1200" b="1" dirty="0">
                <a:latin typeface="Open Sans" pitchFamily="2" charset="0"/>
                <a:ea typeface="Open Sans" pitchFamily="2" charset="0"/>
                <a:cs typeface="Open Sans" pitchFamily="2" charset="0"/>
              </a:rPr>
              <a:t>INJECTOR</a:t>
            </a:r>
          </a:p>
        </p:txBody>
      </p:sp>
      <p:sp>
        <p:nvSpPr>
          <p:cNvPr id="7" name="TextBox 6">
            <a:extLst>
              <a:ext uri="{FF2B5EF4-FFF2-40B4-BE49-F238E27FC236}">
                <a16:creationId xmlns:a16="http://schemas.microsoft.com/office/drawing/2014/main" id="{FBE2A44A-0A9B-431A-7523-91CC9F631EE6}"/>
              </a:ext>
            </a:extLst>
          </p:cNvPr>
          <p:cNvSpPr txBox="1"/>
          <p:nvPr/>
        </p:nvSpPr>
        <p:spPr>
          <a:xfrm>
            <a:off x="7866988" y="5732324"/>
            <a:ext cx="1018861" cy="390620"/>
          </a:xfrm>
          <a:prstGeom prst="rect">
            <a:avLst/>
          </a:prstGeom>
          <a:noFill/>
        </p:spPr>
        <p:txBody>
          <a:bodyPr wrap="square" rtlCol="0">
            <a:spAutoFit/>
          </a:bodyPr>
          <a:lstStyle/>
          <a:p>
            <a:pPr>
              <a:lnSpc>
                <a:spcPct val="80000"/>
              </a:lnSpc>
            </a:pPr>
            <a:r>
              <a:rPr lang="en-US" sz="1200" b="1" dirty="0">
                <a:latin typeface="Open Sans" pitchFamily="2" charset="0"/>
                <a:ea typeface="Open Sans" pitchFamily="2" charset="0"/>
                <a:cs typeface="Open Sans" pitchFamily="2" charset="0"/>
              </a:rPr>
              <a:t>VALVE</a:t>
            </a:r>
          </a:p>
          <a:p>
            <a:pPr>
              <a:lnSpc>
                <a:spcPct val="80000"/>
              </a:lnSpc>
            </a:pPr>
            <a:r>
              <a:rPr lang="en-US" sz="1200" b="1" dirty="0">
                <a:latin typeface="Open Sans" pitchFamily="2" charset="0"/>
                <a:ea typeface="Open Sans" pitchFamily="2" charset="0"/>
                <a:cs typeface="Open Sans" pitchFamily="2" charset="0"/>
              </a:rPr>
              <a:t>ASSEMBLY</a:t>
            </a:r>
          </a:p>
        </p:txBody>
      </p:sp>
      <p:cxnSp>
        <p:nvCxnSpPr>
          <p:cNvPr id="8" name="Straight Arrow Connector 7">
            <a:extLst>
              <a:ext uri="{FF2B5EF4-FFF2-40B4-BE49-F238E27FC236}">
                <a16:creationId xmlns:a16="http://schemas.microsoft.com/office/drawing/2014/main" id="{305B1514-1410-D002-CF92-013F0C9C7A01}"/>
              </a:ext>
            </a:extLst>
          </p:cNvPr>
          <p:cNvCxnSpPr>
            <a:cxnSpLocks/>
          </p:cNvCxnSpPr>
          <p:nvPr/>
        </p:nvCxnSpPr>
        <p:spPr>
          <a:xfrm flipH="1" flipV="1">
            <a:off x="7042380" y="5436473"/>
            <a:ext cx="827242" cy="4759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81B40A6-13A0-3778-2E71-20BFFD33B2D2}"/>
              </a:ext>
            </a:extLst>
          </p:cNvPr>
          <p:cNvCxnSpPr>
            <a:cxnSpLocks/>
          </p:cNvCxnSpPr>
          <p:nvPr/>
        </p:nvCxnSpPr>
        <p:spPr>
          <a:xfrm flipH="1" flipV="1">
            <a:off x="7080950" y="5756203"/>
            <a:ext cx="788672" cy="1592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8BE17F9-810F-6076-7343-F1E680E3AFEB}"/>
              </a:ext>
            </a:extLst>
          </p:cNvPr>
          <p:cNvCxnSpPr>
            <a:cxnSpLocks/>
          </p:cNvCxnSpPr>
          <p:nvPr/>
        </p:nvCxnSpPr>
        <p:spPr>
          <a:xfrm flipH="1">
            <a:off x="7055670" y="5915455"/>
            <a:ext cx="813952" cy="9437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07F0870-8CA5-4DB2-BDB4-DCA40F96FF71}"/>
              </a:ext>
            </a:extLst>
          </p:cNvPr>
          <p:cNvCxnSpPr>
            <a:cxnSpLocks/>
          </p:cNvCxnSpPr>
          <p:nvPr/>
        </p:nvCxnSpPr>
        <p:spPr>
          <a:xfrm flipH="1">
            <a:off x="7074434" y="1351402"/>
            <a:ext cx="490324"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762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B814FB-0D29-15AC-BFD7-9EC00ADF7647}"/>
              </a:ext>
            </a:extLst>
          </p:cNvPr>
          <p:cNvSpPr txBox="1">
            <a:spLocks/>
          </p:cNvSpPr>
          <p:nvPr/>
        </p:nvSpPr>
        <p:spPr>
          <a:xfrm>
            <a:off x="472438" y="470235"/>
            <a:ext cx="7107457" cy="590931"/>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COST ENERGY COMPARISON</a:t>
            </a:r>
          </a:p>
        </p:txBody>
      </p:sp>
      <p:grpSp>
        <p:nvGrpSpPr>
          <p:cNvPr id="5" name="Group 4">
            <a:extLst>
              <a:ext uri="{FF2B5EF4-FFF2-40B4-BE49-F238E27FC236}">
                <a16:creationId xmlns:a16="http://schemas.microsoft.com/office/drawing/2014/main" id="{85A65E68-E957-5D05-8104-53416F101C11}"/>
              </a:ext>
            </a:extLst>
          </p:cNvPr>
          <p:cNvGrpSpPr/>
          <p:nvPr/>
        </p:nvGrpSpPr>
        <p:grpSpPr>
          <a:xfrm>
            <a:off x="472438" y="-1278150"/>
            <a:ext cx="11247122" cy="960651"/>
            <a:chOff x="472438" y="-1278150"/>
            <a:chExt cx="11247122" cy="960651"/>
          </a:xfrm>
        </p:grpSpPr>
        <p:sp>
          <p:nvSpPr>
            <p:cNvPr id="6" name="Google Shape;58;p2">
              <a:extLst>
                <a:ext uri="{FF2B5EF4-FFF2-40B4-BE49-F238E27FC236}">
                  <a16:creationId xmlns:a16="http://schemas.microsoft.com/office/drawing/2014/main" id="{74388874-4082-E6AA-AC6E-74A6EF09E7B9}"/>
                </a:ext>
              </a:extLst>
            </p:cNvPr>
            <p:cNvSpPr/>
            <p:nvPr/>
          </p:nvSpPr>
          <p:spPr>
            <a:xfrm>
              <a:off x="472439" y="-983952"/>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7" name="Google Shape;59;p2">
              <a:extLst>
                <a:ext uri="{FF2B5EF4-FFF2-40B4-BE49-F238E27FC236}">
                  <a16:creationId xmlns:a16="http://schemas.microsoft.com/office/drawing/2014/main" id="{6968468C-A20F-4094-F470-FE99FCF1AE92}"/>
                </a:ext>
              </a:extLst>
            </p:cNvPr>
            <p:cNvSpPr/>
            <p:nvPr/>
          </p:nvSpPr>
          <p:spPr>
            <a:xfrm>
              <a:off x="9113520"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8" name="Google Shape;60;p2">
              <a:extLst>
                <a:ext uri="{FF2B5EF4-FFF2-40B4-BE49-F238E27FC236}">
                  <a16:creationId xmlns:a16="http://schemas.microsoft.com/office/drawing/2014/main" id="{0D0504EB-13F8-34C4-5E94-B707FE2F0CE4}"/>
                </a:ext>
              </a:extLst>
            </p:cNvPr>
            <p:cNvSpPr/>
            <p:nvPr/>
          </p:nvSpPr>
          <p:spPr>
            <a:xfrm>
              <a:off x="335279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9" name="Google Shape;61;p2">
              <a:extLst>
                <a:ext uri="{FF2B5EF4-FFF2-40B4-BE49-F238E27FC236}">
                  <a16:creationId xmlns:a16="http://schemas.microsoft.com/office/drawing/2014/main" id="{002D1666-531B-94CC-4C41-3625A1284AA7}"/>
                </a:ext>
              </a:extLst>
            </p:cNvPr>
            <p:cNvSpPr/>
            <p:nvPr/>
          </p:nvSpPr>
          <p:spPr>
            <a:xfrm>
              <a:off x="623315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0" name="Google Shape;62;p2">
              <a:extLst>
                <a:ext uri="{FF2B5EF4-FFF2-40B4-BE49-F238E27FC236}">
                  <a16:creationId xmlns:a16="http://schemas.microsoft.com/office/drawing/2014/main" id="{BAFCD9CA-73B6-E2D7-A4F5-8ED5495B71D3}"/>
                </a:ext>
              </a:extLst>
            </p:cNvPr>
            <p:cNvSpPr/>
            <p:nvPr/>
          </p:nvSpPr>
          <p:spPr>
            <a:xfrm>
              <a:off x="47243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1" name="Google Shape;63;p2">
              <a:extLst>
                <a:ext uri="{FF2B5EF4-FFF2-40B4-BE49-F238E27FC236}">
                  <a16:creationId xmlns:a16="http://schemas.microsoft.com/office/drawing/2014/main" id="{F08F07C7-7E15-8529-2C68-EB8BFD280801}"/>
                </a:ext>
              </a:extLst>
            </p:cNvPr>
            <p:cNvSpPr/>
            <p:nvPr/>
          </p:nvSpPr>
          <p:spPr>
            <a:xfrm>
              <a:off x="509015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2" name="Google Shape;64;p2">
              <a:extLst>
                <a:ext uri="{FF2B5EF4-FFF2-40B4-BE49-F238E27FC236}">
                  <a16:creationId xmlns:a16="http://schemas.microsoft.com/office/drawing/2014/main" id="{42479E69-6133-2DD5-FF5E-2D8E5B943C55}"/>
                </a:ext>
              </a:extLst>
            </p:cNvPr>
            <p:cNvSpPr/>
            <p:nvPr/>
          </p:nvSpPr>
          <p:spPr>
            <a:xfrm>
              <a:off x="278129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3" name="Google Shape;65;p2">
              <a:extLst>
                <a:ext uri="{FF2B5EF4-FFF2-40B4-BE49-F238E27FC236}">
                  <a16:creationId xmlns:a16="http://schemas.microsoft.com/office/drawing/2014/main" id="{2916C0CB-E1BA-BA7F-101E-5C873319CE5A}"/>
                </a:ext>
              </a:extLst>
            </p:cNvPr>
            <p:cNvSpPr/>
            <p:nvPr/>
          </p:nvSpPr>
          <p:spPr>
            <a:xfrm>
              <a:off x="9707880"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4" name="Google Shape;66;p2">
              <a:extLst>
                <a:ext uri="{FF2B5EF4-FFF2-40B4-BE49-F238E27FC236}">
                  <a16:creationId xmlns:a16="http://schemas.microsoft.com/office/drawing/2014/main" id="{197D6072-8B4A-7549-8C7F-013243EACB96}"/>
                </a:ext>
              </a:extLst>
            </p:cNvPr>
            <p:cNvSpPr/>
            <p:nvPr/>
          </p:nvSpPr>
          <p:spPr>
            <a:xfrm>
              <a:off x="739901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5" name="Google Shape;68;p2">
              <a:extLst>
                <a:ext uri="{FF2B5EF4-FFF2-40B4-BE49-F238E27FC236}">
                  <a16:creationId xmlns:a16="http://schemas.microsoft.com/office/drawing/2014/main" id="{BF49DDB4-0B61-253B-5B00-D4DA6FF91F92}"/>
                </a:ext>
              </a:extLst>
            </p:cNvPr>
            <p:cNvSpPr/>
            <p:nvPr/>
          </p:nvSpPr>
          <p:spPr>
            <a:xfrm>
              <a:off x="431291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6" name="Google Shape;67;p2">
              <a:extLst>
                <a:ext uri="{FF2B5EF4-FFF2-40B4-BE49-F238E27FC236}">
                  <a16:creationId xmlns:a16="http://schemas.microsoft.com/office/drawing/2014/main" id="{15FCEB8E-837F-9F7D-F6DA-DF6898A995F3}"/>
                </a:ext>
              </a:extLst>
            </p:cNvPr>
            <p:cNvSpPr/>
            <p:nvPr/>
          </p:nvSpPr>
          <p:spPr>
            <a:xfrm>
              <a:off x="47243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1" u="none" strike="noStrike" cap="none" dirty="0">
                <a:solidFill>
                  <a:srgbClr val="00BFDB"/>
                </a:solidFill>
                <a:latin typeface="Lato" panose="020F0502020204030203" pitchFamily="34" charset="77"/>
                <a:ea typeface="Helvetica Neue"/>
                <a:cs typeface="Helvetica Neue"/>
                <a:sym typeface="Helvetica Neue"/>
              </a:endParaRPr>
            </a:p>
          </p:txBody>
        </p:sp>
        <p:sp>
          <p:nvSpPr>
            <p:cNvPr id="17" name="Google Shape;69;p2">
              <a:extLst>
                <a:ext uri="{FF2B5EF4-FFF2-40B4-BE49-F238E27FC236}">
                  <a16:creationId xmlns:a16="http://schemas.microsoft.com/office/drawing/2014/main" id="{A6D79A7C-51AA-50A0-60CD-8C24A24B06AE}"/>
                </a:ext>
              </a:extLst>
            </p:cNvPr>
            <p:cNvSpPr/>
            <p:nvPr/>
          </p:nvSpPr>
          <p:spPr>
            <a:xfrm>
              <a:off x="239267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8" name="Google Shape;70;p2">
              <a:extLst>
                <a:ext uri="{FF2B5EF4-FFF2-40B4-BE49-F238E27FC236}">
                  <a16:creationId xmlns:a16="http://schemas.microsoft.com/office/drawing/2014/main" id="{1FCE51FB-85A4-0880-B8E5-05C10572AD28}"/>
                </a:ext>
              </a:extLst>
            </p:cNvPr>
            <p:cNvSpPr/>
            <p:nvPr/>
          </p:nvSpPr>
          <p:spPr>
            <a:xfrm>
              <a:off x="815339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9" name="Google Shape;71;p2">
              <a:extLst>
                <a:ext uri="{FF2B5EF4-FFF2-40B4-BE49-F238E27FC236}">
                  <a16:creationId xmlns:a16="http://schemas.microsoft.com/office/drawing/2014/main" id="{1CD4CFDC-F22A-E09C-CED6-15D568083DBD}"/>
                </a:ext>
              </a:extLst>
            </p:cNvPr>
            <p:cNvSpPr/>
            <p:nvPr/>
          </p:nvSpPr>
          <p:spPr>
            <a:xfrm>
              <a:off x="623315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0" name="Google Shape;72;p2">
              <a:extLst>
                <a:ext uri="{FF2B5EF4-FFF2-40B4-BE49-F238E27FC236}">
                  <a16:creationId xmlns:a16="http://schemas.microsoft.com/office/drawing/2014/main" id="{22DF5A1E-CD53-F423-883C-56829555924B}"/>
                </a:ext>
              </a:extLst>
            </p:cNvPr>
            <p:cNvSpPr/>
            <p:nvPr/>
          </p:nvSpPr>
          <p:spPr>
            <a:xfrm>
              <a:off x="10073640"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1" name="Google Shape;58;p2">
              <a:extLst>
                <a:ext uri="{FF2B5EF4-FFF2-40B4-BE49-F238E27FC236}">
                  <a16:creationId xmlns:a16="http://schemas.microsoft.com/office/drawing/2014/main" id="{977A9B6A-AD9A-1B59-D8DC-E7A3F8B4398D}"/>
                </a:ext>
              </a:extLst>
            </p:cNvPr>
            <p:cNvSpPr/>
            <p:nvPr/>
          </p:nvSpPr>
          <p:spPr>
            <a:xfrm>
              <a:off x="472438"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2" name="Google Shape;60;p2">
              <a:extLst>
                <a:ext uri="{FF2B5EF4-FFF2-40B4-BE49-F238E27FC236}">
                  <a16:creationId xmlns:a16="http://schemas.microsoft.com/office/drawing/2014/main" id="{7B676B1E-73E5-05F5-E13A-9E0D3557F182}"/>
                </a:ext>
              </a:extLst>
            </p:cNvPr>
            <p:cNvSpPr/>
            <p:nvPr/>
          </p:nvSpPr>
          <p:spPr>
            <a:xfrm>
              <a:off x="4317354"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3" name="Google Shape;61;p2">
              <a:extLst>
                <a:ext uri="{FF2B5EF4-FFF2-40B4-BE49-F238E27FC236}">
                  <a16:creationId xmlns:a16="http://schemas.microsoft.com/office/drawing/2014/main" id="{7538C0C5-1EB3-0DEF-8930-22A13B89A353}"/>
                </a:ext>
              </a:extLst>
            </p:cNvPr>
            <p:cNvSpPr/>
            <p:nvPr/>
          </p:nvSpPr>
          <p:spPr>
            <a:xfrm>
              <a:off x="8162269"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grpSp>
      <p:sp>
        <p:nvSpPr>
          <p:cNvPr id="37" name="Rounded Rectangle 36">
            <a:extLst>
              <a:ext uri="{FF2B5EF4-FFF2-40B4-BE49-F238E27FC236}">
                <a16:creationId xmlns:a16="http://schemas.microsoft.com/office/drawing/2014/main" id="{3BCB4B7B-9A63-4924-489A-AA3639C9A324}"/>
              </a:ext>
            </a:extLst>
          </p:cNvPr>
          <p:cNvSpPr/>
          <p:nvPr/>
        </p:nvSpPr>
        <p:spPr>
          <a:xfrm>
            <a:off x="9487579" y="1186868"/>
            <a:ext cx="2231979" cy="5105908"/>
          </a:xfrm>
          <a:prstGeom prst="roundRect">
            <a:avLst>
              <a:gd name="adj" fmla="val 10079"/>
            </a:avLst>
          </a:prstGeom>
          <a:solidFill>
            <a:schemeClr val="bg1"/>
          </a:solidFill>
          <a:ln w="158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5760" tIns="365760" rIns="365760" bIns="365760" rtlCol="0" anchor="t" anchorCtr="0">
            <a:noAutofit/>
          </a:bodyPr>
          <a:lstStyle/>
          <a:p>
            <a:pPr lvl="0">
              <a:lnSpc>
                <a:spcPct val="110000"/>
              </a:lnSpc>
              <a:spcAft>
                <a:spcPts val="1200"/>
              </a:spcAft>
              <a:defRPr/>
            </a:pPr>
            <a:endParaRPr lang="en-US" sz="1400" dirty="0">
              <a:solidFill>
                <a:prstClr val="black"/>
              </a:solidFill>
              <a:latin typeface="Inter" panose="02000503000000020004" pitchFamily="2" charset="0"/>
              <a:ea typeface="Inter" panose="02000503000000020004" pitchFamily="2" charset="0"/>
              <a:cs typeface="Arial" panose="020B0604020202020204" pitchFamily="34" charset="0"/>
            </a:endParaRPr>
          </a:p>
        </p:txBody>
      </p:sp>
      <p:sp>
        <p:nvSpPr>
          <p:cNvPr id="30" name="Title 1">
            <a:extLst>
              <a:ext uri="{FF2B5EF4-FFF2-40B4-BE49-F238E27FC236}">
                <a16:creationId xmlns:a16="http://schemas.microsoft.com/office/drawing/2014/main" id="{F5AFBFAD-DE85-E8B3-32C9-643B68B89298}"/>
              </a:ext>
            </a:extLst>
          </p:cNvPr>
          <p:cNvSpPr txBox="1">
            <a:spLocks/>
          </p:cNvSpPr>
          <p:nvPr/>
        </p:nvSpPr>
        <p:spPr>
          <a:xfrm>
            <a:off x="9964134" y="2755215"/>
            <a:ext cx="1277367" cy="909993"/>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1100" dirty="0">
                <a:latin typeface="Roboto" panose="02000000000000000000" pitchFamily="2" charset="0"/>
                <a:ea typeface="Roboto" panose="02000000000000000000" pitchFamily="2" charset="0"/>
              </a:rPr>
              <a:t>Solar is Variable Capacity Factor: </a:t>
            </a:r>
            <a:r>
              <a:rPr lang="en-US" sz="2800" b="1" dirty="0">
                <a:solidFill>
                  <a:schemeClr val="tx1">
                    <a:lumMod val="75000"/>
                    <a:lumOff val="25000"/>
                  </a:schemeClr>
                </a:solidFill>
                <a:latin typeface="Roboto" panose="02000000000000000000" pitchFamily="2" charset="0"/>
                <a:ea typeface="Roboto" panose="02000000000000000000" pitchFamily="2" charset="0"/>
              </a:rPr>
              <a:t>25%</a:t>
            </a:r>
            <a:endParaRPr lang="en-US" sz="1400" b="1" dirty="0">
              <a:solidFill>
                <a:schemeClr val="tx1">
                  <a:lumMod val="75000"/>
                  <a:lumOff val="25000"/>
                </a:schemeClr>
              </a:solidFill>
              <a:latin typeface="Roboto" panose="02000000000000000000" pitchFamily="2" charset="0"/>
              <a:ea typeface="Roboto" panose="02000000000000000000" pitchFamily="2" charset="0"/>
            </a:endParaRPr>
          </a:p>
        </p:txBody>
      </p:sp>
      <p:sp>
        <p:nvSpPr>
          <p:cNvPr id="31" name="Title 1">
            <a:extLst>
              <a:ext uri="{FF2B5EF4-FFF2-40B4-BE49-F238E27FC236}">
                <a16:creationId xmlns:a16="http://schemas.microsoft.com/office/drawing/2014/main" id="{513FEB38-0CA3-A30D-2A64-85195656C4A6}"/>
              </a:ext>
            </a:extLst>
          </p:cNvPr>
          <p:cNvSpPr txBox="1">
            <a:spLocks/>
          </p:cNvSpPr>
          <p:nvPr/>
        </p:nvSpPr>
        <p:spPr>
          <a:xfrm>
            <a:off x="9964134" y="3880030"/>
            <a:ext cx="1277367" cy="909993"/>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1100" dirty="0">
                <a:latin typeface="Roboto" panose="02000000000000000000" pitchFamily="2" charset="0"/>
                <a:ea typeface="Roboto" panose="02000000000000000000" pitchFamily="2" charset="0"/>
              </a:rPr>
              <a:t>Wind is Variable Capacity Factor: </a:t>
            </a:r>
            <a:r>
              <a:rPr lang="en-US" sz="2800" b="1" dirty="0">
                <a:solidFill>
                  <a:schemeClr val="tx1">
                    <a:lumMod val="75000"/>
                    <a:lumOff val="25000"/>
                  </a:schemeClr>
                </a:solidFill>
                <a:latin typeface="Roboto" panose="02000000000000000000" pitchFamily="2" charset="0"/>
                <a:ea typeface="Roboto" panose="02000000000000000000" pitchFamily="2" charset="0"/>
              </a:rPr>
              <a:t>35%</a:t>
            </a:r>
          </a:p>
        </p:txBody>
      </p:sp>
      <p:sp>
        <p:nvSpPr>
          <p:cNvPr id="32" name="Title 1">
            <a:extLst>
              <a:ext uri="{FF2B5EF4-FFF2-40B4-BE49-F238E27FC236}">
                <a16:creationId xmlns:a16="http://schemas.microsoft.com/office/drawing/2014/main" id="{062EED56-BDB1-397A-A726-8E0E9278D69A}"/>
              </a:ext>
            </a:extLst>
          </p:cNvPr>
          <p:cNvSpPr txBox="1">
            <a:spLocks/>
          </p:cNvSpPr>
          <p:nvPr/>
        </p:nvSpPr>
        <p:spPr>
          <a:xfrm>
            <a:off x="9589531" y="5004845"/>
            <a:ext cx="2026573" cy="909993"/>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1100" dirty="0">
                <a:latin typeface="Roboto" panose="02000000000000000000" pitchFamily="2" charset="0"/>
                <a:ea typeface="Roboto" panose="02000000000000000000" pitchFamily="2" charset="0"/>
              </a:rPr>
              <a:t>Natural Gas is Non-Variable Capacity Factor:</a:t>
            </a:r>
            <a:br>
              <a:rPr lang="en-US" sz="1400" dirty="0">
                <a:latin typeface="Roboto" panose="02000000000000000000" pitchFamily="2" charset="0"/>
                <a:ea typeface="Roboto" panose="02000000000000000000" pitchFamily="2" charset="0"/>
              </a:rPr>
            </a:br>
            <a:r>
              <a:rPr lang="en-US" sz="2800" b="1" dirty="0">
                <a:solidFill>
                  <a:schemeClr val="tx1">
                    <a:lumMod val="75000"/>
                    <a:lumOff val="25000"/>
                  </a:schemeClr>
                </a:solidFill>
                <a:latin typeface="Roboto" panose="02000000000000000000" pitchFamily="2" charset="0"/>
                <a:ea typeface="Roboto" panose="02000000000000000000" pitchFamily="2" charset="0"/>
              </a:rPr>
              <a:t>58.8%</a:t>
            </a:r>
          </a:p>
        </p:txBody>
      </p:sp>
      <p:sp>
        <p:nvSpPr>
          <p:cNvPr id="2" name="Slide Number Placeholder 1">
            <a:extLst>
              <a:ext uri="{FF2B5EF4-FFF2-40B4-BE49-F238E27FC236}">
                <a16:creationId xmlns:a16="http://schemas.microsoft.com/office/drawing/2014/main" id="{5B592D62-5DDA-7B8D-A2B7-FC86C280BA5E}"/>
              </a:ext>
            </a:extLst>
          </p:cNvPr>
          <p:cNvSpPr>
            <a:spLocks noGrp="1"/>
          </p:cNvSpPr>
          <p:nvPr>
            <p:ph type="sldNum" sz="quarter" idx="12"/>
          </p:nvPr>
        </p:nvSpPr>
        <p:spPr>
          <a:xfrm>
            <a:off x="8976362" y="6503010"/>
            <a:ext cx="2743200" cy="365125"/>
          </a:xfrm>
        </p:spPr>
        <p:txBody>
          <a:bodyPr/>
          <a:lstStyle/>
          <a:p>
            <a:fld id="{E2DA9AF4-AB34-7244-8F4B-3C98FACDA519}" type="slidenum">
              <a:rPr lang="en-US" smtClean="0"/>
              <a:pPr/>
              <a:t>19</a:t>
            </a:fld>
            <a:endParaRPr lang="en-US" sz="800" dirty="0"/>
          </a:p>
        </p:txBody>
      </p:sp>
      <p:grpSp>
        <p:nvGrpSpPr>
          <p:cNvPr id="35" name="Group 34">
            <a:extLst>
              <a:ext uri="{FF2B5EF4-FFF2-40B4-BE49-F238E27FC236}">
                <a16:creationId xmlns:a16="http://schemas.microsoft.com/office/drawing/2014/main" id="{78727A17-3B8A-297F-7FB7-21D1562BB5D2}"/>
              </a:ext>
            </a:extLst>
          </p:cNvPr>
          <p:cNvGrpSpPr/>
          <p:nvPr/>
        </p:nvGrpSpPr>
        <p:grpSpPr>
          <a:xfrm>
            <a:off x="472436" y="1186868"/>
            <a:ext cx="8846492" cy="1527978"/>
            <a:chOff x="-506994" y="3151532"/>
            <a:chExt cx="9834190" cy="1642102"/>
          </a:xfrm>
        </p:grpSpPr>
        <p:pic>
          <p:nvPicPr>
            <p:cNvPr id="24" name="Picture 23">
              <a:extLst>
                <a:ext uri="{FF2B5EF4-FFF2-40B4-BE49-F238E27FC236}">
                  <a16:creationId xmlns:a16="http://schemas.microsoft.com/office/drawing/2014/main" id="{4E845DD5-3122-1499-895B-C5B7CE17E0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706" t="-7875" r="-1706" b="-7875"/>
            <a:stretch>
              <a:fillRect/>
            </a:stretch>
          </p:blipFill>
          <p:spPr>
            <a:xfrm>
              <a:off x="-506994" y="3151532"/>
              <a:ext cx="9834190" cy="1642102"/>
            </a:xfrm>
            <a:prstGeom prst="rect">
              <a:avLst/>
            </a:prstGeom>
            <a:solidFill>
              <a:schemeClr val="bg1"/>
            </a:solidFill>
          </p:spPr>
        </p:pic>
        <p:sp>
          <p:nvSpPr>
            <p:cNvPr id="34" name="Rectangle 33">
              <a:extLst>
                <a:ext uri="{FF2B5EF4-FFF2-40B4-BE49-F238E27FC236}">
                  <a16:creationId xmlns:a16="http://schemas.microsoft.com/office/drawing/2014/main" id="{F41A5490-70C4-1141-B8A1-7AAC01E8B6EA}"/>
                </a:ext>
              </a:extLst>
            </p:cNvPr>
            <p:cNvSpPr/>
            <p:nvPr/>
          </p:nvSpPr>
          <p:spPr>
            <a:xfrm>
              <a:off x="976026" y="4486376"/>
              <a:ext cx="3140765" cy="195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a:extLst>
              <a:ext uri="{FF2B5EF4-FFF2-40B4-BE49-F238E27FC236}">
                <a16:creationId xmlns:a16="http://schemas.microsoft.com/office/drawing/2014/main" id="{DA7084AE-F394-6375-D0FB-0860B70AD3B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9586" b="-3192"/>
          <a:stretch>
            <a:fillRect/>
          </a:stretch>
        </p:blipFill>
        <p:spPr>
          <a:xfrm>
            <a:off x="472435" y="2610892"/>
            <a:ext cx="8846492" cy="3681884"/>
          </a:xfrm>
          <a:prstGeom prst="rect">
            <a:avLst/>
          </a:prstGeom>
          <a:solidFill>
            <a:schemeClr val="bg1"/>
          </a:solidFill>
        </p:spPr>
      </p:pic>
      <p:sp>
        <p:nvSpPr>
          <p:cNvPr id="39" name="TextBox 38">
            <a:extLst>
              <a:ext uri="{FF2B5EF4-FFF2-40B4-BE49-F238E27FC236}">
                <a16:creationId xmlns:a16="http://schemas.microsoft.com/office/drawing/2014/main" id="{7F942B53-CD3A-51AC-7B1C-C2BBD145DA98}"/>
              </a:ext>
            </a:extLst>
          </p:cNvPr>
          <p:cNvSpPr txBox="1"/>
          <p:nvPr/>
        </p:nvSpPr>
        <p:spPr>
          <a:xfrm>
            <a:off x="600985" y="2757004"/>
            <a:ext cx="1140351" cy="430887"/>
          </a:xfrm>
          <a:prstGeom prst="rect">
            <a:avLst/>
          </a:prstGeom>
          <a:solidFill>
            <a:srgbClr val="00B050"/>
          </a:solidFill>
        </p:spPr>
        <p:txBody>
          <a:bodyPr wrap="square" tIns="91440" bIns="91440" rtlCol="0">
            <a:spAutoFit/>
          </a:bodyPr>
          <a:lstStyle/>
          <a:p>
            <a:pPr algn="ctr"/>
            <a:r>
              <a:rPr lang="en-US" sz="800" dirty="0">
                <a:solidFill>
                  <a:schemeClr val="bg1"/>
                </a:solidFill>
                <a:latin typeface="Roboto" panose="02000000000000000000" pitchFamily="2" charset="0"/>
                <a:ea typeface="Roboto" panose="02000000000000000000" pitchFamily="2" charset="0"/>
              </a:rPr>
              <a:t>Genergy</a:t>
            </a:r>
            <a:br>
              <a:rPr lang="en-US" sz="800" dirty="0">
                <a:solidFill>
                  <a:schemeClr val="bg1"/>
                </a:solidFill>
                <a:latin typeface="Roboto" panose="02000000000000000000" pitchFamily="2" charset="0"/>
                <a:ea typeface="Roboto" panose="02000000000000000000" pitchFamily="2" charset="0"/>
              </a:rPr>
            </a:br>
            <a:r>
              <a:rPr lang="en-US" sz="800" dirty="0">
                <a:solidFill>
                  <a:schemeClr val="bg1"/>
                </a:solidFill>
                <a:latin typeface="Roboto" panose="02000000000000000000" pitchFamily="2" charset="0"/>
                <a:ea typeface="Roboto" panose="02000000000000000000" pitchFamily="2" charset="0"/>
              </a:rPr>
              <a:t>Baseload</a:t>
            </a:r>
          </a:p>
        </p:txBody>
      </p:sp>
      <p:sp>
        <p:nvSpPr>
          <p:cNvPr id="40" name="TextBox 39">
            <a:extLst>
              <a:ext uri="{FF2B5EF4-FFF2-40B4-BE49-F238E27FC236}">
                <a16:creationId xmlns:a16="http://schemas.microsoft.com/office/drawing/2014/main" id="{2782FA21-5607-1395-7A38-483586FACF42}"/>
              </a:ext>
            </a:extLst>
          </p:cNvPr>
          <p:cNvSpPr txBox="1"/>
          <p:nvPr/>
        </p:nvSpPr>
        <p:spPr>
          <a:xfrm>
            <a:off x="1741336" y="2874837"/>
            <a:ext cx="1337143" cy="200055"/>
          </a:xfrm>
          <a:prstGeom prst="rect">
            <a:avLst/>
          </a:prstGeom>
          <a:noFill/>
        </p:spPr>
        <p:txBody>
          <a:bodyPr wrap="square" rtlCol="0">
            <a:spAutoFit/>
          </a:bodyPr>
          <a:lstStyle/>
          <a:p>
            <a:pPr algn="r"/>
            <a:r>
              <a:rPr lang="en-US" sz="700" dirty="0">
                <a:solidFill>
                  <a:schemeClr val="tx1">
                    <a:lumMod val="65000"/>
                    <a:lumOff val="35000"/>
                  </a:schemeClr>
                </a:solidFill>
                <a:latin typeface="Roboto Medium" panose="02000000000000000000" pitchFamily="2" charset="0"/>
                <a:ea typeface="Roboto Medium" panose="02000000000000000000" pitchFamily="2" charset="0"/>
              </a:rPr>
              <a:t>Hydroelectric</a:t>
            </a:r>
          </a:p>
        </p:txBody>
      </p:sp>
      <p:sp>
        <p:nvSpPr>
          <p:cNvPr id="41" name="TextBox 40">
            <a:extLst>
              <a:ext uri="{FF2B5EF4-FFF2-40B4-BE49-F238E27FC236}">
                <a16:creationId xmlns:a16="http://schemas.microsoft.com/office/drawing/2014/main" id="{7D7C003D-4B5C-80F6-0E79-CB36545074F5}"/>
              </a:ext>
            </a:extLst>
          </p:cNvPr>
          <p:cNvSpPr txBox="1"/>
          <p:nvPr/>
        </p:nvSpPr>
        <p:spPr>
          <a:xfrm>
            <a:off x="3089861" y="2874838"/>
            <a:ext cx="342899" cy="200055"/>
          </a:xfrm>
          <a:prstGeom prst="rect">
            <a:avLst/>
          </a:prstGeom>
          <a:noFill/>
        </p:spPr>
        <p:txBody>
          <a:bodyPr wrap="square" rtlCol="0">
            <a:spAutoFit/>
          </a:bodyPr>
          <a:lstStyle/>
          <a:p>
            <a:pPr algn="r"/>
            <a:r>
              <a:rPr lang="en-US" sz="700" dirty="0">
                <a:solidFill>
                  <a:schemeClr val="tx1">
                    <a:lumMod val="65000"/>
                    <a:lumOff val="35000"/>
                  </a:schemeClr>
                </a:solidFill>
                <a:latin typeface="Roboto Medium" panose="02000000000000000000" pitchFamily="2" charset="0"/>
                <a:ea typeface="Roboto Medium" panose="02000000000000000000" pitchFamily="2" charset="0"/>
              </a:rPr>
              <a:t>$20</a:t>
            </a:r>
          </a:p>
        </p:txBody>
      </p:sp>
      <p:sp>
        <p:nvSpPr>
          <p:cNvPr id="42" name="TextBox 41">
            <a:extLst>
              <a:ext uri="{FF2B5EF4-FFF2-40B4-BE49-F238E27FC236}">
                <a16:creationId xmlns:a16="http://schemas.microsoft.com/office/drawing/2014/main" id="{5C78FB63-5F15-8A8E-1547-0111310D289F}"/>
              </a:ext>
            </a:extLst>
          </p:cNvPr>
          <p:cNvSpPr txBox="1"/>
          <p:nvPr/>
        </p:nvSpPr>
        <p:spPr>
          <a:xfrm>
            <a:off x="3421379" y="2898453"/>
            <a:ext cx="365760" cy="142155"/>
          </a:xfrm>
          <a:prstGeom prst="rect">
            <a:avLst/>
          </a:prstGeom>
          <a:solidFill>
            <a:srgbClr val="00B050"/>
          </a:solidFill>
        </p:spPr>
        <p:txBody>
          <a:bodyPr wrap="square" rtlCol="0">
            <a:noAutofit/>
          </a:bodyPr>
          <a:lstStyle/>
          <a:p>
            <a:pPr algn="ctr"/>
            <a:endParaRPr lang="en-US" sz="1100" dirty="0"/>
          </a:p>
        </p:txBody>
      </p:sp>
      <p:sp>
        <p:nvSpPr>
          <p:cNvPr id="45" name="TextBox 44">
            <a:extLst>
              <a:ext uri="{FF2B5EF4-FFF2-40B4-BE49-F238E27FC236}">
                <a16:creationId xmlns:a16="http://schemas.microsoft.com/office/drawing/2014/main" id="{977E47A8-6685-AE7D-856B-B25A62C45A85}"/>
              </a:ext>
            </a:extLst>
          </p:cNvPr>
          <p:cNvSpPr txBox="1"/>
          <p:nvPr/>
        </p:nvSpPr>
        <p:spPr>
          <a:xfrm>
            <a:off x="3775756" y="2874838"/>
            <a:ext cx="640501" cy="200055"/>
          </a:xfrm>
          <a:prstGeom prst="rect">
            <a:avLst/>
          </a:prstGeom>
          <a:noFill/>
        </p:spPr>
        <p:txBody>
          <a:bodyPr wrap="square" rtlCol="0">
            <a:spAutoFit/>
          </a:bodyPr>
          <a:lstStyle/>
          <a:p>
            <a:r>
              <a:rPr lang="en-US" sz="700" dirty="0">
                <a:solidFill>
                  <a:schemeClr val="tx1">
                    <a:lumMod val="65000"/>
                    <a:lumOff val="35000"/>
                  </a:schemeClr>
                </a:solidFill>
                <a:latin typeface="Roboto Medium" panose="02000000000000000000" pitchFamily="2" charset="0"/>
                <a:ea typeface="Roboto Medium" panose="02000000000000000000" pitchFamily="2" charset="0"/>
              </a:rPr>
              <a:t>$28/MWh</a:t>
            </a:r>
          </a:p>
        </p:txBody>
      </p:sp>
      <p:cxnSp>
        <p:nvCxnSpPr>
          <p:cNvPr id="47" name="Straight Connector 46">
            <a:extLst>
              <a:ext uri="{FF2B5EF4-FFF2-40B4-BE49-F238E27FC236}">
                <a16:creationId xmlns:a16="http://schemas.microsoft.com/office/drawing/2014/main" id="{41180CF7-EED3-8DC3-3961-C89E5C66825B}"/>
              </a:ext>
            </a:extLst>
          </p:cNvPr>
          <p:cNvCxnSpPr>
            <a:cxnSpLocks/>
          </p:cNvCxnSpPr>
          <p:nvPr/>
        </p:nvCxnSpPr>
        <p:spPr>
          <a:xfrm>
            <a:off x="1741336" y="3191253"/>
            <a:ext cx="1337143"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C750085-9E1F-40BF-2EAC-7A7232BCD8FB}"/>
              </a:ext>
            </a:extLst>
          </p:cNvPr>
          <p:cNvCxnSpPr>
            <a:cxnSpLocks/>
          </p:cNvCxnSpPr>
          <p:nvPr/>
        </p:nvCxnSpPr>
        <p:spPr>
          <a:xfrm>
            <a:off x="3075956" y="3191253"/>
            <a:ext cx="6037564" cy="0"/>
          </a:xfrm>
          <a:prstGeom prst="line">
            <a:avLst/>
          </a:prstGeom>
          <a:ln w="12700">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53" name="Rounded Rectangle 52">
            <a:extLst>
              <a:ext uri="{FF2B5EF4-FFF2-40B4-BE49-F238E27FC236}">
                <a16:creationId xmlns:a16="http://schemas.microsoft.com/office/drawing/2014/main" id="{D6347038-7D28-B270-681F-AFE28D9F45C8}"/>
              </a:ext>
            </a:extLst>
          </p:cNvPr>
          <p:cNvSpPr/>
          <p:nvPr/>
        </p:nvSpPr>
        <p:spPr>
          <a:xfrm>
            <a:off x="9905671" y="2084438"/>
            <a:ext cx="1335830" cy="379362"/>
          </a:xfrm>
          <a:prstGeom prst="roundRect">
            <a:avLst>
              <a:gd name="adj" fmla="val 23770"/>
            </a:avLst>
          </a:prstGeom>
          <a:solidFill>
            <a:srgbClr val="00B050">
              <a:alpha val="19996"/>
            </a:srgb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wrap="square" lIns="365760" tIns="365760" rIns="365760" bIns="365760" rtlCol="0" anchor="t" anchorCtr="0">
            <a:noAutofit/>
          </a:bodyPr>
          <a:lstStyle/>
          <a:p>
            <a:pPr lvl="0">
              <a:lnSpc>
                <a:spcPct val="110000"/>
              </a:lnSpc>
              <a:spcAft>
                <a:spcPts val="1200"/>
              </a:spcAft>
              <a:defRPr/>
            </a:pPr>
            <a:endParaRPr lang="en-US" sz="1400" dirty="0">
              <a:solidFill>
                <a:prstClr val="black"/>
              </a:solidFill>
              <a:latin typeface="Inter" panose="02000503000000020004" pitchFamily="2" charset="0"/>
              <a:ea typeface="Inter" panose="02000503000000020004" pitchFamily="2" charset="0"/>
              <a:cs typeface="Arial" panose="020B0604020202020204" pitchFamily="34" charset="0"/>
            </a:endParaRPr>
          </a:p>
        </p:txBody>
      </p:sp>
      <p:sp>
        <p:nvSpPr>
          <p:cNvPr id="33" name="Title 1">
            <a:extLst>
              <a:ext uri="{FF2B5EF4-FFF2-40B4-BE49-F238E27FC236}">
                <a16:creationId xmlns:a16="http://schemas.microsoft.com/office/drawing/2014/main" id="{1EB8856F-4D3B-6C0C-06CF-A845CEDA5AD9}"/>
              </a:ext>
            </a:extLst>
          </p:cNvPr>
          <p:cNvSpPr txBox="1">
            <a:spLocks/>
          </p:cNvSpPr>
          <p:nvPr/>
        </p:nvSpPr>
        <p:spPr>
          <a:xfrm>
            <a:off x="9820084" y="1630400"/>
            <a:ext cx="1565466" cy="909993"/>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1100" dirty="0">
                <a:latin typeface="Roboto" panose="02000000000000000000" pitchFamily="2" charset="0"/>
                <a:ea typeface="Roboto" panose="02000000000000000000" pitchFamily="2" charset="0"/>
              </a:rPr>
              <a:t>G-Ship is Non-Variable Capacity Factor:</a:t>
            </a:r>
            <a:br>
              <a:rPr lang="en-US" sz="1100" dirty="0">
                <a:latin typeface="Roboto" panose="02000000000000000000" pitchFamily="2" charset="0"/>
                <a:ea typeface="Roboto" panose="02000000000000000000" pitchFamily="2" charset="0"/>
              </a:rPr>
            </a:br>
            <a:r>
              <a:rPr lang="en-US" sz="2800" b="1" dirty="0">
                <a:solidFill>
                  <a:schemeClr val="tx1">
                    <a:lumMod val="75000"/>
                    <a:lumOff val="25000"/>
                  </a:schemeClr>
                </a:solidFill>
                <a:latin typeface="Roboto" panose="02000000000000000000" pitchFamily="2" charset="0"/>
                <a:ea typeface="Roboto" panose="02000000000000000000" pitchFamily="2" charset="0"/>
              </a:rPr>
              <a:t>90%</a:t>
            </a:r>
          </a:p>
        </p:txBody>
      </p:sp>
    </p:spTree>
    <p:extLst>
      <p:ext uri="{BB962C8B-B14F-4D97-AF65-F5344CB8AC3E}">
        <p14:creationId xmlns:p14="http://schemas.microsoft.com/office/powerpoint/2010/main" val="3222508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6067B3AA-5816-15BF-26A7-D5CBDF89D89D}"/>
              </a:ext>
            </a:extLst>
          </p:cNvPr>
          <p:cNvPicPr>
            <a:picLocks noChangeAspect="1"/>
          </p:cNvPicPr>
          <p:nvPr/>
        </p:nvPicPr>
        <p:blipFill>
          <a:blip r:embed="rId3">
            <a:alphaModFix amt="13000"/>
          </a:blip>
          <a:stretch>
            <a:fillRect/>
          </a:stretch>
        </p:blipFill>
        <p:spPr>
          <a:xfrm>
            <a:off x="-1" y="-2188"/>
            <a:ext cx="0" cy="0"/>
          </a:xfrm>
          <a:prstGeom prst="rect">
            <a:avLst/>
          </a:prstGeom>
        </p:spPr>
      </p:pic>
      <p:sp>
        <p:nvSpPr>
          <p:cNvPr id="2" name="Slide Number Placeholder 1">
            <a:extLst>
              <a:ext uri="{FF2B5EF4-FFF2-40B4-BE49-F238E27FC236}">
                <a16:creationId xmlns:a16="http://schemas.microsoft.com/office/drawing/2014/main" id="{20FDCDBE-B757-7269-A104-D6C2BC8F9059}"/>
              </a:ext>
            </a:extLst>
          </p:cNvPr>
          <p:cNvSpPr>
            <a:spLocks noGrp="1"/>
          </p:cNvSpPr>
          <p:nvPr>
            <p:ph type="sldNum" sz="quarter" idx="12"/>
          </p:nvPr>
        </p:nvSpPr>
        <p:spPr/>
        <p:txBody>
          <a:bodyPr/>
          <a:lstStyle/>
          <a:p>
            <a:fld id="{E2DA9AF4-AB34-7244-8F4B-3C98FACDA519}" type="slidenum">
              <a:rPr lang="en-US" smtClean="0"/>
              <a:pPr/>
              <a:t>2</a:t>
            </a:fld>
            <a:endParaRPr lang="en-US" sz="800" dirty="0"/>
          </a:p>
        </p:txBody>
      </p:sp>
      <p:sp>
        <p:nvSpPr>
          <p:cNvPr id="4" name="Title 1">
            <a:extLst>
              <a:ext uri="{FF2B5EF4-FFF2-40B4-BE49-F238E27FC236}">
                <a16:creationId xmlns:a16="http://schemas.microsoft.com/office/drawing/2014/main" id="{6849D4D8-2C4D-71C8-D121-C7819B504737}"/>
              </a:ext>
            </a:extLst>
          </p:cNvPr>
          <p:cNvSpPr txBox="1">
            <a:spLocks/>
          </p:cNvSpPr>
          <p:nvPr/>
        </p:nvSpPr>
        <p:spPr>
          <a:xfrm>
            <a:off x="472436" y="1252687"/>
            <a:ext cx="2606040" cy="3226524"/>
          </a:xfrm>
          <a:prstGeom prst="rect">
            <a:avLst/>
          </a:prstGeom>
        </p:spPr>
        <p:txBody>
          <a:bodyPr wrap="square" tIns="91440" bIns="9144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900"/>
              </a:spcAft>
              <a:buClrTx/>
              <a:buSzTx/>
              <a:buFontTx/>
              <a:buNone/>
              <a:tabLst/>
              <a:defRPr/>
            </a:pPr>
            <a:r>
              <a:rPr lang="en-US" sz="1400" b="1" dirty="0">
                <a:solidFill>
                  <a:schemeClr val="tx1">
                    <a:lumMod val="75000"/>
                    <a:lumOff val="25000"/>
                  </a:schemeClr>
                </a:solidFill>
                <a:latin typeface="Roboto" panose="02000000000000000000" pitchFamily="2" charset="0"/>
                <a:ea typeface="Roboto" panose="02000000000000000000" pitchFamily="2" charset="0"/>
                <a:cs typeface="+mn-cs"/>
              </a:rPr>
              <a:t>DATA CENTER </a:t>
            </a:r>
            <a:r>
              <a:rPr kumimoji="0" lang="en-US" sz="1400" b="1" i="0" strike="noStrike" kern="1200" cap="none" spc="0" normalizeH="0" baseline="0" noProof="0" dirty="0">
                <a:ln>
                  <a:noFill/>
                </a:ln>
                <a:solidFill>
                  <a:schemeClr val="tx1">
                    <a:lumMod val="75000"/>
                    <a:lumOff val="25000"/>
                  </a:schemeClr>
                </a:solidFill>
                <a:effectLst/>
                <a:uLnTx/>
                <a:uFillTx/>
                <a:latin typeface="Roboto" panose="02000000000000000000" pitchFamily="2" charset="0"/>
                <a:ea typeface="Roboto" panose="02000000000000000000" pitchFamily="2" charset="0"/>
                <a:cs typeface="+mn-cs"/>
              </a:rPr>
              <a:t>PAIN POINT</a:t>
            </a:r>
          </a:p>
          <a:p>
            <a:pPr marL="274320" marR="0" lvl="0" indent="-182880" algn="l" defTabSz="914400" rtl="0" eaLnBrk="1" fontAlgn="auto" latinLnBrk="0" hangingPunct="1">
              <a:lnSpc>
                <a:spcPct val="100000"/>
              </a:lnSpc>
              <a:spcBef>
                <a:spcPts val="0"/>
              </a:spcBef>
              <a:spcAft>
                <a:spcPts val="900"/>
              </a:spcAft>
              <a:buClr>
                <a:schemeClr val="bg1">
                  <a:lumMod val="65000"/>
                </a:schemeClr>
              </a:buClr>
              <a:buSzTx/>
              <a:buFont typeface="Arial" panose="020B0604020202020204" pitchFamily="34" charset="0"/>
              <a:buChar char="•"/>
              <a:tabLst/>
              <a:defRPr/>
            </a:pPr>
            <a:r>
              <a:rPr kumimoji="0" lang="en-US" sz="1200" b="0" i="0"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Electricity and water expenses</a:t>
            </a:r>
          </a:p>
          <a:p>
            <a:pPr marL="274320" marR="0" lvl="0" indent="-182880" algn="l" defTabSz="914400" rtl="0" eaLnBrk="1" fontAlgn="auto" latinLnBrk="0" hangingPunct="1">
              <a:lnSpc>
                <a:spcPct val="100000"/>
              </a:lnSpc>
              <a:spcBef>
                <a:spcPts val="0"/>
              </a:spcBef>
              <a:spcAft>
                <a:spcPts val="900"/>
              </a:spcAft>
              <a:buClr>
                <a:schemeClr val="bg1">
                  <a:lumMod val="65000"/>
                </a:schemeClr>
              </a:buClr>
              <a:buSzTx/>
              <a:buFont typeface="Arial" panose="020B0604020202020204" pitchFamily="34" charset="0"/>
              <a:buChar char="•"/>
              <a:tabLst/>
              <a:defRPr/>
            </a:pPr>
            <a:r>
              <a:rPr kumimoji="0" lang="en-US" sz="1200" b="0" i="0"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Rising Capital and operating costs</a:t>
            </a:r>
          </a:p>
          <a:p>
            <a:pPr marL="274320" marR="0" lvl="0" indent="-182880" algn="l" defTabSz="914400" rtl="0" eaLnBrk="1" fontAlgn="auto" latinLnBrk="0" hangingPunct="1">
              <a:lnSpc>
                <a:spcPct val="100000"/>
              </a:lnSpc>
              <a:spcBef>
                <a:spcPts val="0"/>
              </a:spcBef>
              <a:spcAft>
                <a:spcPts val="2000"/>
              </a:spcAft>
              <a:buClr>
                <a:schemeClr val="bg1">
                  <a:lumMod val="65000"/>
                </a:schemeClr>
              </a:buClr>
              <a:buSzTx/>
              <a:buFont typeface="Arial" panose="020B0604020202020204" pitchFamily="34" charset="0"/>
              <a:buChar char="•"/>
              <a:tabLst/>
              <a:defRPr/>
            </a:pPr>
            <a:r>
              <a:rPr kumimoji="0" lang="en-US" sz="1200" b="0" i="0"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Obtaining permits</a:t>
            </a:r>
          </a:p>
          <a:p>
            <a:pPr lvl="0">
              <a:lnSpc>
                <a:spcPct val="100000"/>
              </a:lnSpc>
              <a:spcBef>
                <a:spcPts val="0"/>
              </a:spcBef>
              <a:spcAft>
                <a:spcPts val="900"/>
              </a:spcAft>
              <a:defRPr/>
            </a:pPr>
            <a:r>
              <a:rPr lang="en-US" sz="1400" b="1" dirty="0">
                <a:solidFill>
                  <a:schemeClr val="tx1">
                    <a:lumMod val="75000"/>
                    <a:lumOff val="25000"/>
                  </a:schemeClr>
                </a:solidFill>
                <a:latin typeface="Roboto" panose="02000000000000000000" pitchFamily="2" charset="0"/>
                <a:ea typeface="Roboto" panose="02000000000000000000" pitchFamily="2" charset="0"/>
              </a:rPr>
              <a:t>SOLUTION</a:t>
            </a:r>
          </a:p>
          <a:p>
            <a:pPr marL="274320" lvl="0" indent="-182880">
              <a:lnSpc>
                <a:spcPct val="100000"/>
              </a:lnSpc>
              <a:spcBef>
                <a:spcPts val="0"/>
              </a:spcBef>
              <a:spcAft>
                <a:spcPts val="900"/>
              </a:spcAft>
              <a:buClr>
                <a:schemeClr val="bg1">
                  <a:lumMod val="65000"/>
                </a:schemeClr>
              </a:buClr>
              <a:buFont typeface="Arial" panose="020B0604020202020204" pitchFamily="34" charset="0"/>
              <a:buChar char="•"/>
              <a:defRPr/>
            </a:pPr>
            <a:r>
              <a:rPr lang="en-US" sz="1200" dirty="0">
                <a:solidFill>
                  <a:prstClr val="black"/>
                </a:solidFill>
                <a:latin typeface="Roboto" panose="02000000000000000000" pitchFamily="2" charset="0"/>
                <a:ea typeface="Roboto" panose="02000000000000000000" pitchFamily="2" charset="0"/>
              </a:rPr>
              <a:t>LOWER Electricity and water expenses</a:t>
            </a:r>
          </a:p>
          <a:p>
            <a:pPr marL="274320" lvl="0" indent="-182880">
              <a:lnSpc>
                <a:spcPct val="100000"/>
              </a:lnSpc>
              <a:spcBef>
                <a:spcPts val="0"/>
              </a:spcBef>
              <a:spcAft>
                <a:spcPts val="900"/>
              </a:spcAft>
              <a:buClr>
                <a:schemeClr val="bg1">
                  <a:lumMod val="65000"/>
                </a:schemeClr>
              </a:buClr>
              <a:buFont typeface="Arial" panose="020B0604020202020204" pitchFamily="34" charset="0"/>
              <a:buChar char="•"/>
              <a:defRPr/>
            </a:pPr>
            <a:r>
              <a:rPr lang="en-US" sz="1200" dirty="0">
                <a:solidFill>
                  <a:prstClr val="black"/>
                </a:solidFill>
                <a:latin typeface="Roboto" panose="02000000000000000000" pitchFamily="2" charset="0"/>
                <a:ea typeface="Roboto" panose="02000000000000000000" pitchFamily="2" charset="0"/>
              </a:rPr>
              <a:t>LOWER Capital and operating costs</a:t>
            </a:r>
          </a:p>
          <a:p>
            <a:pPr marL="274320" lvl="0" indent="-182880">
              <a:lnSpc>
                <a:spcPct val="100000"/>
              </a:lnSpc>
              <a:spcBef>
                <a:spcPts val="0"/>
              </a:spcBef>
              <a:spcAft>
                <a:spcPts val="2000"/>
              </a:spcAft>
              <a:buClr>
                <a:schemeClr val="bg1">
                  <a:lumMod val="65000"/>
                </a:schemeClr>
              </a:buClr>
              <a:buFont typeface="Arial" panose="020B0604020202020204" pitchFamily="34" charset="0"/>
              <a:buChar char="•"/>
              <a:defRPr/>
            </a:pPr>
            <a:r>
              <a:rPr lang="en-US" sz="1200" dirty="0">
                <a:solidFill>
                  <a:prstClr val="black"/>
                </a:solidFill>
                <a:latin typeface="Roboto" panose="02000000000000000000" pitchFamily="2" charset="0"/>
                <a:ea typeface="Roboto" panose="02000000000000000000" pitchFamily="2" charset="0"/>
              </a:rPr>
              <a:t>Obtain permits QUICKLY</a:t>
            </a:r>
            <a:endParaRPr kumimoji="0" lang="en-US" sz="1200" b="0" i="0"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5" name="Picture 4">
            <a:extLst>
              <a:ext uri="{FF2B5EF4-FFF2-40B4-BE49-F238E27FC236}">
                <a16:creationId xmlns:a16="http://schemas.microsoft.com/office/drawing/2014/main" id="{C480F2A3-6CA8-8AF5-47A3-D9495A56DD2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714404" y="-1"/>
            <a:ext cx="3477596" cy="6493485"/>
          </a:xfrm>
          <a:prstGeom prst="rect">
            <a:avLst/>
          </a:prstGeom>
        </p:spPr>
      </p:pic>
      <p:sp>
        <p:nvSpPr>
          <p:cNvPr id="25" name="Title 1">
            <a:extLst>
              <a:ext uri="{FF2B5EF4-FFF2-40B4-BE49-F238E27FC236}">
                <a16:creationId xmlns:a16="http://schemas.microsoft.com/office/drawing/2014/main" id="{67B9BC13-2799-4964-0A00-42F428D86CDF}"/>
              </a:ext>
            </a:extLst>
          </p:cNvPr>
          <p:cNvSpPr txBox="1">
            <a:spLocks/>
          </p:cNvSpPr>
          <p:nvPr/>
        </p:nvSpPr>
        <p:spPr>
          <a:xfrm>
            <a:off x="3216432" y="1252687"/>
            <a:ext cx="5232624" cy="2723823"/>
          </a:xfrm>
          <a:prstGeom prst="rect">
            <a:avLst/>
          </a:prstGeom>
        </p:spPr>
        <p:txBody>
          <a:bodyPr wrap="square" tIns="91440" bIns="9144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900"/>
              </a:spcAft>
              <a:defRPr/>
            </a:pPr>
            <a:r>
              <a:rPr lang="en-US" sz="1400" b="1" dirty="0">
                <a:solidFill>
                  <a:schemeClr val="tx1">
                    <a:lumMod val="75000"/>
                    <a:lumOff val="25000"/>
                  </a:schemeClr>
                </a:solidFill>
                <a:latin typeface="Roboto" panose="02000000000000000000" pitchFamily="2" charset="0"/>
                <a:ea typeface="Roboto" panose="02000000000000000000" pitchFamily="2" charset="0"/>
                <a:cs typeface="+mn-cs"/>
              </a:rPr>
              <a:t>THE GENERGY HYDRO ELECTRIC POWER TOWER</a:t>
            </a:r>
          </a:p>
          <a:p>
            <a:pPr marL="274320" indent="-182880">
              <a:lnSpc>
                <a:spcPct val="150000"/>
              </a:lnSpc>
              <a:spcBef>
                <a:spcPts val="0"/>
              </a:spcBef>
              <a:spcAft>
                <a:spcPts val="900"/>
              </a:spcAft>
              <a:buClr>
                <a:schemeClr val="bg1">
                  <a:lumMod val="65000"/>
                </a:schemeClr>
              </a:buClr>
              <a:buFont typeface="Arial" panose="020B0604020202020204" pitchFamily="34" charset="0"/>
              <a:buChar char="•"/>
              <a:defRPr/>
            </a:pPr>
            <a:r>
              <a:rPr lang="en-US" sz="1200" dirty="0">
                <a:solidFill>
                  <a:prstClr val="black"/>
                </a:solidFill>
                <a:latin typeface="Roboto" panose="02000000000000000000" pitchFamily="2" charset="0"/>
                <a:ea typeface="Roboto" panose="02000000000000000000" pitchFamily="2" charset="0"/>
                <a:cs typeface="+mn-cs"/>
              </a:rPr>
              <a:t>100% up time 24/7/365</a:t>
            </a:r>
          </a:p>
          <a:p>
            <a:pPr marL="274320" indent="-182880">
              <a:lnSpc>
                <a:spcPct val="150000"/>
              </a:lnSpc>
              <a:spcBef>
                <a:spcPts val="0"/>
              </a:spcBef>
              <a:spcAft>
                <a:spcPts val="900"/>
              </a:spcAft>
              <a:buClr>
                <a:schemeClr val="bg1">
                  <a:lumMod val="65000"/>
                </a:schemeClr>
              </a:buClr>
              <a:buFont typeface="Arial" panose="020B0604020202020204" pitchFamily="34" charset="0"/>
              <a:buChar char="•"/>
              <a:defRPr/>
            </a:pPr>
            <a:r>
              <a:rPr lang="en-US" sz="1200" dirty="0">
                <a:solidFill>
                  <a:prstClr val="black"/>
                </a:solidFill>
                <a:latin typeface="Roboto" panose="02000000000000000000" pitchFamily="2" charset="0"/>
                <a:ea typeface="Roboto" panose="02000000000000000000" pitchFamily="2" charset="0"/>
                <a:cs typeface="+mn-cs"/>
              </a:rPr>
              <a:t>Requires minimal space</a:t>
            </a:r>
          </a:p>
          <a:p>
            <a:pPr marL="274320" indent="-182880">
              <a:lnSpc>
                <a:spcPct val="150000"/>
              </a:lnSpc>
              <a:spcBef>
                <a:spcPts val="0"/>
              </a:spcBef>
              <a:spcAft>
                <a:spcPts val="900"/>
              </a:spcAft>
              <a:buClr>
                <a:schemeClr val="bg1">
                  <a:lumMod val="65000"/>
                </a:schemeClr>
              </a:buClr>
              <a:buFont typeface="Arial" panose="020B0604020202020204" pitchFamily="34" charset="0"/>
              <a:buChar char="•"/>
              <a:defRPr/>
            </a:pPr>
            <a:r>
              <a:rPr lang="en-US" sz="1200" dirty="0">
                <a:solidFill>
                  <a:prstClr val="black"/>
                </a:solidFill>
                <a:latin typeface="Roboto" panose="02000000000000000000" pitchFamily="2" charset="0"/>
                <a:ea typeface="Roboto" panose="02000000000000000000" pitchFamily="2" charset="0"/>
                <a:cs typeface="+mn-cs"/>
              </a:rPr>
              <a:t>Reduces electrical expenses by 40% to 70% (location dependent)</a:t>
            </a:r>
          </a:p>
          <a:p>
            <a:pPr marL="274320" indent="-182880">
              <a:lnSpc>
                <a:spcPct val="150000"/>
              </a:lnSpc>
              <a:spcBef>
                <a:spcPts val="0"/>
              </a:spcBef>
              <a:spcAft>
                <a:spcPts val="900"/>
              </a:spcAft>
              <a:buClr>
                <a:schemeClr val="bg1">
                  <a:lumMod val="65000"/>
                </a:schemeClr>
              </a:buClr>
              <a:buFont typeface="Arial" panose="020B0604020202020204" pitchFamily="34" charset="0"/>
              <a:buChar char="•"/>
              <a:defRPr/>
            </a:pPr>
            <a:r>
              <a:rPr lang="en-US" sz="1200" dirty="0">
                <a:solidFill>
                  <a:prstClr val="black"/>
                </a:solidFill>
                <a:latin typeface="Roboto" panose="02000000000000000000" pitchFamily="2" charset="0"/>
                <a:ea typeface="Roboto" panose="02000000000000000000" pitchFamily="2" charset="0"/>
                <a:cs typeface="+mn-cs"/>
              </a:rPr>
              <a:t>Fast construction time</a:t>
            </a:r>
          </a:p>
          <a:p>
            <a:pPr marL="274320" indent="-182880">
              <a:lnSpc>
                <a:spcPct val="150000"/>
              </a:lnSpc>
              <a:spcBef>
                <a:spcPts val="0"/>
              </a:spcBef>
              <a:spcAft>
                <a:spcPts val="900"/>
              </a:spcAft>
              <a:buClr>
                <a:schemeClr val="bg1">
                  <a:lumMod val="65000"/>
                </a:schemeClr>
              </a:buClr>
              <a:buFont typeface="Arial" panose="020B0604020202020204" pitchFamily="34" charset="0"/>
              <a:buChar char="•"/>
              <a:defRPr/>
            </a:pPr>
            <a:r>
              <a:rPr lang="en-US" sz="1200" dirty="0">
                <a:solidFill>
                  <a:prstClr val="black"/>
                </a:solidFill>
                <a:latin typeface="Roboto" panose="02000000000000000000" pitchFamily="2" charset="0"/>
                <a:ea typeface="Roboto" panose="02000000000000000000" pitchFamily="2" charset="0"/>
                <a:cs typeface="+mn-cs"/>
              </a:rPr>
              <a:t>Power can be above ground, underground, or hybrid</a:t>
            </a:r>
          </a:p>
          <a:p>
            <a:pPr marL="274320" indent="-182880">
              <a:lnSpc>
                <a:spcPct val="150000"/>
              </a:lnSpc>
              <a:spcBef>
                <a:spcPts val="0"/>
              </a:spcBef>
              <a:spcAft>
                <a:spcPts val="900"/>
              </a:spcAft>
              <a:buClr>
                <a:schemeClr val="bg1">
                  <a:lumMod val="65000"/>
                </a:schemeClr>
              </a:buClr>
              <a:buFont typeface="Arial" panose="020B0604020202020204" pitchFamily="34" charset="0"/>
              <a:buChar char="•"/>
              <a:defRPr/>
            </a:pPr>
            <a:r>
              <a:rPr lang="en-US" sz="1200" dirty="0">
                <a:solidFill>
                  <a:prstClr val="black"/>
                </a:solidFill>
                <a:latin typeface="Roboto" panose="02000000000000000000" pitchFamily="2" charset="0"/>
                <a:ea typeface="Roboto" panose="02000000000000000000" pitchFamily="2" charset="0"/>
                <a:cs typeface="+mn-cs"/>
              </a:rPr>
              <a:t>Scalable to infinity; Standard design 300 MW – 600 MW On Demand</a:t>
            </a:r>
            <a:endParaRPr lang="en-US" sz="1100" dirty="0">
              <a:solidFill>
                <a:prstClr val="black"/>
              </a:solidFill>
              <a:latin typeface="Roboto" panose="02000000000000000000" pitchFamily="2" charset="0"/>
              <a:ea typeface="Roboto" panose="02000000000000000000" pitchFamily="2" charset="0"/>
              <a:cs typeface="+mn-cs"/>
            </a:endParaRPr>
          </a:p>
        </p:txBody>
      </p:sp>
      <p:sp>
        <p:nvSpPr>
          <p:cNvPr id="58" name="Title 1">
            <a:extLst>
              <a:ext uri="{FF2B5EF4-FFF2-40B4-BE49-F238E27FC236}">
                <a16:creationId xmlns:a16="http://schemas.microsoft.com/office/drawing/2014/main" id="{5C96616D-295C-3685-BDEE-3DD77CC3A006}"/>
              </a:ext>
            </a:extLst>
          </p:cNvPr>
          <p:cNvSpPr txBox="1">
            <a:spLocks/>
          </p:cNvSpPr>
          <p:nvPr/>
        </p:nvSpPr>
        <p:spPr>
          <a:xfrm>
            <a:off x="472439" y="410274"/>
            <a:ext cx="7249162" cy="646331"/>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a:solidFill>
                  <a:schemeClr val="tx1">
                    <a:lumMod val="75000"/>
                    <a:lumOff val="25000"/>
                  </a:schemeClr>
                </a:solidFill>
                <a:latin typeface="Open Sans" pitchFamily="2" charset="0"/>
                <a:ea typeface="Open Sans" pitchFamily="2" charset="0"/>
                <a:cs typeface="Open Sans" pitchFamily="2" charset="0"/>
              </a:rPr>
              <a:t>EXECUTIVE SUMMARY</a:t>
            </a:r>
          </a:p>
        </p:txBody>
      </p:sp>
      <p:grpSp>
        <p:nvGrpSpPr>
          <p:cNvPr id="59" name="Group 58">
            <a:extLst>
              <a:ext uri="{FF2B5EF4-FFF2-40B4-BE49-F238E27FC236}">
                <a16:creationId xmlns:a16="http://schemas.microsoft.com/office/drawing/2014/main" id="{D335D381-DF4F-625C-E302-A86369FD1930}"/>
              </a:ext>
            </a:extLst>
          </p:cNvPr>
          <p:cNvGrpSpPr/>
          <p:nvPr/>
        </p:nvGrpSpPr>
        <p:grpSpPr>
          <a:xfrm>
            <a:off x="472438" y="-1278150"/>
            <a:ext cx="11247122" cy="960651"/>
            <a:chOff x="472438" y="-1278150"/>
            <a:chExt cx="11247122" cy="960651"/>
          </a:xfrm>
        </p:grpSpPr>
        <p:sp>
          <p:nvSpPr>
            <p:cNvPr id="60" name="Google Shape;58;p2">
              <a:extLst>
                <a:ext uri="{FF2B5EF4-FFF2-40B4-BE49-F238E27FC236}">
                  <a16:creationId xmlns:a16="http://schemas.microsoft.com/office/drawing/2014/main" id="{30F76DC0-AE10-7F42-1409-ACF4A6011642}"/>
                </a:ext>
              </a:extLst>
            </p:cNvPr>
            <p:cNvSpPr/>
            <p:nvPr/>
          </p:nvSpPr>
          <p:spPr>
            <a:xfrm>
              <a:off x="472439" y="-983952"/>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61" name="Google Shape;59;p2">
              <a:extLst>
                <a:ext uri="{FF2B5EF4-FFF2-40B4-BE49-F238E27FC236}">
                  <a16:creationId xmlns:a16="http://schemas.microsoft.com/office/drawing/2014/main" id="{1FA8B5C3-C48F-0573-7C86-7B8CAE9E7A6B}"/>
                </a:ext>
              </a:extLst>
            </p:cNvPr>
            <p:cNvSpPr/>
            <p:nvPr/>
          </p:nvSpPr>
          <p:spPr>
            <a:xfrm>
              <a:off x="9113520"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62" name="Google Shape;60;p2">
              <a:extLst>
                <a:ext uri="{FF2B5EF4-FFF2-40B4-BE49-F238E27FC236}">
                  <a16:creationId xmlns:a16="http://schemas.microsoft.com/office/drawing/2014/main" id="{778D1EC6-06AD-FC0F-F6DF-5621E0CFC598}"/>
                </a:ext>
              </a:extLst>
            </p:cNvPr>
            <p:cNvSpPr/>
            <p:nvPr/>
          </p:nvSpPr>
          <p:spPr>
            <a:xfrm>
              <a:off x="335279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63" name="Google Shape;61;p2">
              <a:extLst>
                <a:ext uri="{FF2B5EF4-FFF2-40B4-BE49-F238E27FC236}">
                  <a16:creationId xmlns:a16="http://schemas.microsoft.com/office/drawing/2014/main" id="{78B36CF3-5CB1-9D9D-A9D8-906CB01CF202}"/>
                </a:ext>
              </a:extLst>
            </p:cNvPr>
            <p:cNvSpPr/>
            <p:nvPr/>
          </p:nvSpPr>
          <p:spPr>
            <a:xfrm>
              <a:off x="623315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64" name="Google Shape;62;p2">
              <a:extLst>
                <a:ext uri="{FF2B5EF4-FFF2-40B4-BE49-F238E27FC236}">
                  <a16:creationId xmlns:a16="http://schemas.microsoft.com/office/drawing/2014/main" id="{1B5677CE-2825-25A2-DA1D-05BAA2345C08}"/>
                </a:ext>
              </a:extLst>
            </p:cNvPr>
            <p:cNvSpPr/>
            <p:nvPr/>
          </p:nvSpPr>
          <p:spPr>
            <a:xfrm>
              <a:off x="47243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65" name="Google Shape;63;p2">
              <a:extLst>
                <a:ext uri="{FF2B5EF4-FFF2-40B4-BE49-F238E27FC236}">
                  <a16:creationId xmlns:a16="http://schemas.microsoft.com/office/drawing/2014/main" id="{9F58A9CA-29BE-E01D-69A1-3EB696C5DBB4}"/>
                </a:ext>
              </a:extLst>
            </p:cNvPr>
            <p:cNvSpPr/>
            <p:nvPr/>
          </p:nvSpPr>
          <p:spPr>
            <a:xfrm>
              <a:off x="509015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66" name="Google Shape;64;p2">
              <a:extLst>
                <a:ext uri="{FF2B5EF4-FFF2-40B4-BE49-F238E27FC236}">
                  <a16:creationId xmlns:a16="http://schemas.microsoft.com/office/drawing/2014/main" id="{CFAB07CB-65F9-4E70-72F3-D9172144C6DC}"/>
                </a:ext>
              </a:extLst>
            </p:cNvPr>
            <p:cNvSpPr/>
            <p:nvPr/>
          </p:nvSpPr>
          <p:spPr>
            <a:xfrm>
              <a:off x="278129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67" name="Google Shape;65;p2">
              <a:extLst>
                <a:ext uri="{FF2B5EF4-FFF2-40B4-BE49-F238E27FC236}">
                  <a16:creationId xmlns:a16="http://schemas.microsoft.com/office/drawing/2014/main" id="{39D218E9-6B66-3684-DC6A-0066CB12C97B}"/>
                </a:ext>
              </a:extLst>
            </p:cNvPr>
            <p:cNvSpPr/>
            <p:nvPr/>
          </p:nvSpPr>
          <p:spPr>
            <a:xfrm>
              <a:off x="9707880"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68" name="Google Shape;66;p2">
              <a:extLst>
                <a:ext uri="{FF2B5EF4-FFF2-40B4-BE49-F238E27FC236}">
                  <a16:creationId xmlns:a16="http://schemas.microsoft.com/office/drawing/2014/main" id="{CFC05D68-483D-0198-48E5-BD32011D7F6D}"/>
                </a:ext>
              </a:extLst>
            </p:cNvPr>
            <p:cNvSpPr/>
            <p:nvPr/>
          </p:nvSpPr>
          <p:spPr>
            <a:xfrm>
              <a:off x="739901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69" name="Google Shape;68;p2">
              <a:extLst>
                <a:ext uri="{FF2B5EF4-FFF2-40B4-BE49-F238E27FC236}">
                  <a16:creationId xmlns:a16="http://schemas.microsoft.com/office/drawing/2014/main" id="{60809656-3F1D-FF11-309C-F27E54CD40AD}"/>
                </a:ext>
              </a:extLst>
            </p:cNvPr>
            <p:cNvSpPr/>
            <p:nvPr/>
          </p:nvSpPr>
          <p:spPr>
            <a:xfrm>
              <a:off x="431291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70" name="Google Shape;67;p2">
              <a:extLst>
                <a:ext uri="{FF2B5EF4-FFF2-40B4-BE49-F238E27FC236}">
                  <a16:creationId xmlns:a16="http://schemas.microsoft.com/office/drawing/2014/main" id="{A763F80D-6B86-0FB1-9C2E-16A3FEA12E4A}"/>
                </a:ext>
              </a:extLst>
            </p:cNvPr>
            <p:cNvSpPr/>
            <p:nvPr/>
          </p:nvSpPr>
          <p:spPr>
            <a:xfrm>
              <a:off x="47243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1" u="none" strike="noStrike" cap="none" dirty="0">
                <a:solidFill>
                  <a:srgbClr val="00BFDB"/>
                </a:solidFill>
                <a:latin typeface="Lato" panose="020F0502020204030203" pitchFamily="34" charset="77"/>
                <a:ea typeface="Helvetica Neue"/>
                <a:cs typeface="Helvetica Neue"/>
                <a:sym typeface="Helvetica Neue"/>
              </a:endParaRPr>
            </a:p>
          </p:txBody>
        </p:sp>
        <p:sp>
          <p:nvSpPr>
            <p:cNvPr id="71" name="Google Shape;69;p2">
              <a:extLst>
                <a:ext uri="{FF2B5EF4-FFF2-40B4-BE49-F238E27FC236}">
                  <a16:creationId xmlns:a16="http://schemas.microsoft.com/office/drawing/2014/main" id="{AAE3FF17-8665-62A9-0C74-2EF1B2A9CAD3}"/>
                </a:ext>
              </a:extLst>
            </p:cNvPr>
            <p:cNvSpPr/>
            <p:nvPr/>
          </p:nvSpPr>
          <p:spPr>
            <a:xfrm>
              <a:off x="239267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72" name="Google Shape;70;p2">
              <a:extLst>
                <a:ext uri="{FF2B5EF4-FFF2-40B4-BE49-F238E27FC236}">
                  <a16:creationId xmlns:a16="http://schemas.microsoft.com/office/drawing/2014/main" id="{7C1A7EBA-B857-B8AC-578E-1F22A65E9B23}"/>
                </a:ext>
              </a:extLst>
            </p:cNvPr>
            <p:cNvSpPr/>
            <p:nvPr/>
          </p:nvSpPr>
          <p:spPr>
            <a:xfrm>
              <a:off x="815339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73" name="Google Shape;71;p2">
              <a:extLst>
                <a:ext uri="{FF2B5EF4-FFF2-40B4-BE49-F238E27FC236}">
                  <a16:creationId xmlns:a16="http://schemas.microsoft.com/office/drawing/2014/main" id="{B1BCE90A-53AD-9C64-4CD7-FB37AE7EA481}"/>
                </a:ext>
              </a:extLst>
            </p:cNvPr>
            <p:cNvSpPr/>
            <p:nvPr/>
          </p:nvSpPr>
          <p:spPr>
            <a:xfrm>
              <a:off x="623315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74" name="Google Shape;72;p2">
              <a:extLst>
                <a:ext uri="{FF2B5EF4-FFF2-40B4-BE49-F238E27FC236}">
                  <a16:creationId xmlns:a16="http://schemas.microsoft.com/office/drawing/2014/main" id="{AA67F2E0-CF55-4DD5-EFAF-FC4B40ADA9F4}"/>
                </a:ext>
              </a:extLst>
            </p:cNvPr>
            <p:cNvSpPr/>
            <p:nvPr/>
          </p:nvSpPr>
          <p:spPr>
            <a:xfrm>
              <a:off x="10073640"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75" name="Google Shape;58;p2">
              <a:extLst>
                <a:ext uri="{FF2B5EF4-FFF2-40B4-BE49-F238E27FC236}">
                  <a16:creationId xmlns:a16="http://schemas.microsoft.com/office/drawing/2014/main" id="{9AA98A60-8C6D-552F-AA43-6314CC575024}"/>
                </a:ext>
              </a:extLst>
            </p:cNvPr>
            <p:cNvSpPr/>
            <p:nvPr/>
          </p:nvSpPr>
          <p:spPr>
            <a:xfrm>
              <a:off x="472438"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76" name="Google Shape;60;p2">
              <a:extLst>
                <a:ext uri="{FF2B5EF4-FFF2-40B4-BE49-F238E27FC236}">
                  <a16:creationId xmlns:a16="http://schemas.microsoft.com/office/drawing/2014/main" id="{B3135498-097C-CC6F-8186-93F92D1C2D01}"/>
                </a:ext>
              </a:extLst>
            </p:cNvPr>
            <p:cNvSpPr/>
            <p:nvPr/>
          </p:nvSpPr>
          <p:spPr>
            <a:xfrm>
              <a:off x="4317354"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77" name="Google Shape;61;p2">
              <a:extLst>
                <a:ext uri="{FF2B5EF4-FFF2-40B4-BE49-F238E27FC236}">
                  <a16:creationId xmlns:a16="http://schemas.microsoft.com/office/drawing/2014/main" id="{D775A5A6-42BE-8C40-BBEB-B24646C7CFA2}"/>
                </a:ext>
              </a:extLst>
            </p:cNvPr>
            <p:cNvSpPr/>
            <p:nvPr/>
          </p:nvSpPr>
          <p:spPr>
            <a:xfrm>
              <a:off x="8162269"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grpSp>
      <p:sp>
        <p:nvSpPr>
          <p:cNvPr id="82" name="Rounded Rectangle 81">
            <a:extLst>
              <a:ext uri="{FF2B5EF4-FFF2-40B4-BE49-F238E27FC236}">
                <a16:creationId xmlns:a16="http://schemas.microsoft.com/office/drawing/2014/main" id="{71945459-7C6B-CCA5-942D-A6FE495EF3B8}"/>
              </a:ext>
            </a:extLst>
          </p:cNvPr>
          <p:cNvSpPr/>
          <p:nvPr/>
        </p:nvSpPr>
        <p:spPr>
          <a:xfrm>
            <a:off x="472437" y="5231680"/>
            <a:ext cx="7402208" cy="974283"/>
          </a:xfrm>
          <a:prstGeom prst="roundRect">
            <a:avLst>
              <a:gd name="adj" fmla="val 14294"/>
            </a:avLst>
          </a:prstGeom>
          <a:solidFill>
            <a:schemeClr val="bg1"/>
          </a:solidFill>
          <a:ln w="158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5760" tIns="182880" rIns="365760" bIns="182880" rtlCol="0" anchor="t" anchorCtr="0">
            <a:spAutoFit/>
          </a:bodyPr>
          <a:lstStyle/>
          <a:p>
            <a:pPr>
              <a:lnSpc>
                <a:spcPct val="110000"/>
              </a:lnSpc>
              <a:spcAft>
                <a:spcPts val="1200"/>
              </a:spcAft>
            </a:pPr>
            <a:r>
              <a:rPr lang="en-US" sz="1600" dirty="0">
                <a:solidFill>
                  <a:schemeClr val="tx1"/>
                </a:solidFill>
                <a:latin typeface="Open Sans Light" pitchFamily="2" charset="0"/>
                <a:ea typeface="Open Sans Light" pitchFamily="2" charset="0"/>
                <a:cs typeface="Open Sans Light" pitchFamily="2" charset="0"/>
              </a:rPr>
              <a:t>The Genergy Hydro Electric Power Tower provides data center facilities with autonomous renewable energy with 100% Up Time.</a:t>
            </a:r>
          </a:p>
        </p:txBody>
      </p:sp>
    </p:spTree>
    <p:extLst>
      <p:ext uri="{BB962C8B-B14F-4D97-AF65-F5344CB8AC3E}">
        <p14:creationId xmlns:p14="http://schemas.microsoft.com/office/powerpoint/2010/main" val="3839797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7B66A-CE59-3D54-E4BC-6B65CE3064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D42EDF-629C-0757-EAAD-4B9DA5D205A6}"/>
              </a:ext>
            </a:extLst>
          </p:cNvPr>
          <p:cNvSpPr txBox="1">
            <a:spLocks/>
          </p:cNvSpPr>
          <p:nvPr/>
        </p:nvSpPr>
        <p:spPr>
          <a:xfrm>
            <a:off x="472438" y="470235"/>
            <a:ext cx="10351870" cy="590931"/>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GENERGY FOOTPRINT COMPARISON</a:t>
            </a:r>
          </a:p>
        </p:txBody>
      </p:sp>
      <p:grpSp>
        <p:nvGrpSpPr>
          <p:cNvPr id="3" name="Group 2">
            <a:extLst>
              <a:ext uri="{FF2B5EF4-FFF2-40B4-BE49-F238E27FC236}">
                <a16:creationId xmlns:a16="http://schemas.microsoft.com/office/drawing/2014/main" id="{F1DC5B6C-93E5-5C91-3052-77CCDDFBC432}"/>
              </a:ext>
            </a:extLst>
          </p:cNvPr>
          <p:cNvGrpSpPr/>
          <p:nvPr/>
        </p:nvGrpSpPr>
        <p:grpSpPr>
          <a:xfrm>
            <a:off x="472438" y="-1278150"/>
            <a:ext cx="11247122" cy="960651"/>
            <a:chOff x="472438" y="-1278150"/>
            <a:chExt cx="11247122" cy="960651"/>
          </a:xfrm>
        </p:grpSpPr>
        <p:sp>
          <p:nvSpPr>
            <p:cNvPr id="4" name="Google Shape;58;p2">
              <a:extLst>
                <a:ext uri="{FF2B5EF4-FFF2-40B4-BE49-F238E27FC236}">
                  <a16:creationId xmlns:a16="http://schemas.microsoft.com/office/drawing/2014/main" id="{138A57A8-0E4D-8998-572B-E9AF3340C976}"/>
                </a:ext>
              </a:extLst>
            </p:cNvPr>
            <p:cNvSpPr/>
            <p:nvPr/>
          </p:nvSpPr>
          <p:spPr>
            <a:xfrm>
              <a:off x="472439" y="-983952"/>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6" name="Google Shape;59;p2">
              <a:extLst>
                <a:ext uri="{FF2B5EF4-FFF2-40B4-BE49-F238E27FC236}">
                  <a16:creationId xmlns:a16="http://schemas.microsoft.com/office/drawing/2014/main" id="{BB8549FA-FED3-C812-B20C-2CA1799A1CC9}"/>
                </a:ext>
              </a:extLst>
            </p:cNvPr>
            <p:cNvSpPr/>
            <p:nvPr/>
          </p:nvSpPr>
          <p:spPr>
            <a:xfrm>
              <a:off x="9113520"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7" name="Google Shape;60;p2">
              <a:extLst>
                <a:ext uri="{FF2B5EF4-FFF2-40B4-BE49-F238E27FC236}">
                  <a16:creationId xmlns:a16="http://schemas.microsoft.com/office/drawing/2014/main" id="{EE20DDB7-789D-B496-FE66-9F0B1CFDCF46}"/>
                </a:ext>
              </a:extLst>
            </p:cNvPr>
            <p:cNvSpPr/>
            <p:nvPr/>
          </p:nvSpPr>
          <p:spPr>
            <a:xfrm>
              <a:off x="335279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9" name="Google Shape;61;p2">
              <a:extLst>
                <a:ext uri="{FF2B5EF4-FFF2-40B4-BE49-F238E27FC236}">
                  <a16:creationId xmlns:a16="http://schemas.microsoft.com/office/drawing/2014/main" id="{8FB102B2-4F49-63BB-DE7F-01A66116AD4C}"/>
                </a:ext>
              </a:extLst>
            </p:cNvPr>
            <p:cNvSpPr/>
            <p:nvPr/>
          </p:nvSpPr>
          <p:spPr>
            <a:xfrm>
              <a:off x="623315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0" name="Google Shape;62;p2">
              <a:extLst>
                <a:ext uri="{FF2B5EF4-FFF2-40B4-BE49-F238E27FC236}">
                  <a16:creationId xmlns:a16="http://schemas.microsoft.com/office/drawing/2014/main" id="{B791221E-AEEE-EE35-7F9A-3162B233DBF0}"/>
                </a:ext>
              </a:extLst>
            </p:cNvPr>
            <p:cNvSpPr/>
            <p:nvPr/>
          </p:nvSpPr>
          <p:spPr>
            <a:xfrm>
              <a:off x="47243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1" name="Google Shape;63;p2">
              <a:extLst>
                <a:ext uri="{FF2B5EF4-FFF2-40B4-BE49-F238E27FC236}">
                  <a16:creationId xmlns:a16="http://schemas.microsoft.com/office/drawing/2014/main" id="{60D96B44-3F9B-37CA-1B59-5E1CD223D993}"/>
                </a:ext>
              </a:extLst>
            </p:cNvPr>
            <p:cNvSpPr/>
            <p:nvPr/>
          </p:nvSpPr>
          <p:spPr>
            <a:xfrm>
              <a:off x="509015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2" name="Google Shape;64;p2">
              <a:extLst>
                <a:ext uri="{FF2B5EF4-FFF2-40B4-BE49-F238E27FC236}">
                  <a16:creationId xmlns:a16="http://schemas.microsoft.com/office/drawing/2014/main" id="{43E31E16-C986-91B5-C84C-F341D506B457}"/>
                </a:ext>
              </a:extLst>
            </p:cNvPr>
            <p:cNvSpPr/>
            <p:nvPr/>
          </p:nvSpPr>
          <p:spPr>
            <a:xfrm>
              <a:off x="278129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3" name="Google Shape;65;p2">
              <a:extLst>
                <a:ext uri="{FF2B5EF4-FFF2-40B4-BE49-F238E27FC236}">
                  <a16:creationId xmlns:a16="http://schemas.microsoft.com/office/drawing/2014/main" id="{1D039735-3A61-4940-D584-4585E00F858B}"/>
                </a:ext>
              </a:extLst>
            </p:cNvPr>
            <p:cNvSpPr/>
            <p:nvPr/>
          </p:nvSpPr>
          <p:spPr>
            <a:xfrm>
              <a:off x="9707880"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4" name="Google Shape;66;p2">
              <a:extLst>
                <a:ext uri="{FF2B5EF4-FFF2-40B4-BE49-F238E27FC236}">
                  <a16:creationId xmlns:a16="http://schemas.microsoft.com/office/drawing/2014/main" id="{BF92156D-E49F-85E3-8522-77B168B246AE}"/>
                </a:ext>
              </a:extLst>
            </p:cNvPr>
            <p:cNvSpPr/>
            <p:nvPr/>
          </p:nvSpPr>
          <p:spPr>
            <a:xfrm>
              <a:off x="739901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5" name="Google Shape;68;p2">
              <a:extLst>
                <a:ext uri="{FF2B5EF4-FFF2-40B4-BE49-F238E27FC236}">
                  <a16:creationId xmlns:a16="http://schemas.microsoft.com/office/drawing/2014/main" id="{F59A1383-08B1-7B21-585E-18FCBE425380}"/>
                </a:ext>
              </a:extLst>
            </p:cNvPr>
            <p:cNvSpPr/>
            <p:nvPr/>
          </p:nvSpPr>
          <p:spPr>
            <a:xfrm>
              <a:off x="431291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6" name="Google Shape;67;p2">
              <a:extLst>
                <a:ext uri="{FF2B5EF4-FFF2-40B4-BE49-F238E27FC236}">
                  <a16:creationId xmlns:a16="http://schemas.microsoft.com/office/drawing/2014/main" id="{1A46BBA4-82A7-9570-A629-7E07B2D429D5}"/>
                </a:ext>
              </a:extLst>
            </p:cNvPr>
            <p:cNvSpPr/>
            <p:nvPr/>
          </p:nvSpPr>
          <p:spPr>
            <a:xfrm>
              <a:off x="47243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1" u="none" strike="noStrike" cap="none" dirty="0">
                <a:solidFill>
                  <a:srgbClr val="00BFDB"/>
                </a:solidFill>
                <a:latin typeface="Lato" panose="020F0502020204030203" pitchFamily="34" charset="77"/>
                <a:ea typeface="Helvetica Neue"/>
                <a:cs typeface="Helvetica Neue"/>
                <a:sym typeface="Helvetica Neue"/>
              </a:endParaRPr>
            </a:p>
          </p:txBody>
        </p:sp>
        <p:sp>
          <p:nvSpPr>
            <p:cNvPr id="17" name="Google Shape;69;p2">
              <a:extLst>
                <a:ext uri="{FF2B5EF4-FFF2-40B4-BE49-F238E27FC236}">
                  <a16:creationId xmlns:a16="http://schemas.microsoft.com/office/drawing/2014/main" id="{610C9BED-70A1-BC3F-C11F-8BE999F2DCB3}"/>
                </a:ext>
              </a:extLst>
            </p:cNvPr>
            <p:cNvSpPr/>
            <p:nvPr/>
          </p:nvSpPr>
          <p:spPr>
            <a:xfrm>
              <a:off x="239267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8" name="Google Shape;70;p2">
              <a:extLst>
                <a:ext uri="{FF2B5EF4-FFF2-40B4-BE49-F238E27FC236}">
                  <a16:creationId xmlns:a16="http://schemas.microsoft.com/office/drawing/2014/main" id="{5A25D72D-205B-18F9-B74E-163741D91A4F}"/>
                </a:ext>
              </a:extLst>
            </p:cNvPr>
            <p:cNvSpPr/>
            <p:nvPr/>
          </p:nvSpPr>
          <p:spPr>
            <a:xfrm>
              <a:off x="815339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9" name="Google Shape;71;p2">
              <a:extLst>
                <a:ext uri="{FF2B5EF4-FFF2-40B4-BE49-F238E27FC236}">
                  <a16:creationId xmlns:a16="http://schemas.microsoft.com/office/drawing/2014/main" id="{A8514643-8F08-397A-5569-CADF7DBD2174}"/>
                </a:ext>
              </a:extLst>
            </p:cNvPr>
            <p:cNvSpPr/>
            <p:nvPr/>
          </p:nvSpPr>
          <p:spPr>
            <a:xfrm>
              <a:off x="623315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0" name="Google Shape;72;p2">
              <a:extLst>
                <a:ext uri="{FF2B5EF4-FFF2-40B4-BE49-F238E27FC236}">
                  <a16:creationId xmlns:a16="http://schemas.microsoft.com/office/drawing/2014/main" id="{7AE23F7F-E179-C427-17B6-25AB78FC8CA1}"/>
                </a:ext>
              </a:extLst>
            </p:cNvPr>
            <p:cNvSpPr/>
            <p:nvPr/>
          </p:nvSpPr>
          <p:spPr>
            <a:xfrm>
              <a:off x="10073640"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1" name="Google Shape;58;p2">
              <a:extLst>
                <a:ext uri="{FF2B5EF4-FFF2-40B4-BE49-F238E27FC236}">
                  <a16:creationId xmlns:a16="http://schemas.microsoft.com/office/drawing/2014/main" id="{9E9FDBC6-94D2-2CC5-4BEB-08C705864ACE}"/>
                </a:ext>
              </a:extLst>
            </p:cNvPr>
            <p:cNvSpPr/>
            <p:nvPr/>
          </p:nvSpPr>
          <p:spPr>
            <a:xfrm>
              <a:off x="472438"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2" name="Google Shape;60;p2">
              <a:extLst>
                <a:ext uri="{FF2B5EF4-FFF2-40B4-BE49-F238E27FC236}">
                  <a16:creationId xmlns:a16="http://schemas.microsoft.com/office/drawing/2014/main" id="{4630D397-9846-32DF-4229-2A4195A8A4B6}"/>
                </a:ext>
              </a:extLst>
            </p:cNvPr>
            <p:cNvSpPr/>
            <p:nvPr/>
          </p:nvSpPr>
          <p:spPr>
            <a:xfrm>
              <a:off x="4317354"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3" name="Google Shape;61;p2">
              <a:extLst>
                <a:ext uri="{FF2B5EF4-FFF2-40B4-BE49-F238E27FC236}">
                  <a16:creationId xmlns:a16="http://schemas.microsoft.com/office/drawing/2014/main" id="{DF49238E-E0EB-E215-15F0-3FF84A11750B}"/>
                </a:ext>
              </a:extLst>
            </p:cNvPr>
            <p:cNvSpPr/>
            <p:nvPr/>
          </p:nvSpPr>
          <p:spPr>
            <a:xfrm>
              <a:off x="8162269"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grpSp>
      <p:sp>
        <p:nvSpPr>
          <p:cNvPr id="34" name="Rounded Rectangle 33">
            <a:extLst>
              <a:ext uri="{FF2B5EF4-FFF2-40B4-BE49-F238E27FC236}">
                <a16:creationId xmlns:a16="http://schemas.microsoft.com/office/drawing/2014/main" id="{19CFEB2D-1707-97A8-2403-CF1F43D1BB31}"/>
              </a:ext>
            </a:extLst>
          </p:cNvPr>
          <p:cNvSpPr/>
          <p:nvPr/>
        </p:nvSpPr>
        <p:spPr>
          <a:xfrm>
            <a:off x="472439" y="1545200"/>
            <a:ext cx="2606040" cy="3768804"/>
          </a:xfrm>
          <a:prstGeom prst="roundRect">
            <a:avLst>
              <a:gd name="adj" fmla="val 7750"/>
            </a:avLst>
          </a:prstGeom>
          <a:solidFill>
            <a:schemeClr val="bg1"/>
          </a:solidFill>
          <a:ln w="158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274320" tIns="365760" rIns="274320" bIns="365760" rtlCol="0" anchor="t" anchorCtr="0">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600" u="none" strike="noStrike" kern="1200" cap="none" spc="0" normalizeH="0" baseline="0" noProof="0" dirty="0">
                <a:ln>
                  <a:noFill/>
                </a:ln>
                <a:solidFill>
                  <a:prstClr val="black"/>
                </a:solidFill>
                <a:effectLst/>
                <a:uLnTx/>
                <a:uFillTx/>
                <a:latin typeface="Open Sans Light" pitchFamily="2" charset="0"/>
                <a:ea typeface="Open Sans Light" pitchFamily="2" charset="0"/>
                <a:cs typeface="Open Sans Light" pitchFamily="2" charset="0"/>
              </a:rPr>
              <a:t>GENERGY REQUIRES:</a:t>
            </a:r>
          </a:p>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2400" b="1" i="0" u="none" strike="noStrike" kern="1200" cap="none" spc="0" normalizeH="0" baseline="0" noProof="0" dirty="0">
                <a:ln>
                  <a:noFill/>
                </a:ln>
                <a:solidFill>
                  <a:schemeClr val="tx1">
                    <a:lumMod val="75000"/>
                    <a:lumOff val="25000"/>
                  </a:schemeClr>
                </a:solidFill>
                <a:effectLst/>
                <a:uLnTx/>
                <a:uFillTx/>
                <a:latin typeface="Open Sans" pitchFamily="2" charset="0"/>
                <a:ea typeface="Open Sans" pitchFamily="2" charset="0"/>
                <a:cs typeface="Open Sans" pitchFamily="2" charset="0"/>
              </a:rPr>
              <a:t>1/8</a:t>
            </a:r>
            <a:r>
              <a:rPr kumimoji="0" lang="en-US" sz="2400" b="1" i="0" u="none" strike="noStrike" kern="1200" cap="none" spc="0" normalizeH="0" baseline="30000" noProof="0" dirty="0">
                <a:ln>
                  <a:noFill/>
                </a:ln>
                <a:solidFill>
                  <a:schemeClr val="tx1">
                    <a:lumMod val="75000"/>
                    <a:lumOff val="25000"/>
                  </a:schemeClr>
                </a:solidFill>
                <a:effectLst/>
                <a:uLnTx/>
                <a:uFillTx/>
                <a:latin typeface="Open Sans" pitchFamily="2" charset="0"/>
                <a:ea typeface="Open Sans" pitchFamily="2" charset="0"/>
                <a:cs typeface="Open Sans" pitchFamily="2" charset="0"/>
              </a:rPr>
              <a:t>th</a:t>
            </a:r>
            <a:br>
              <a:rPr kumimoji="0" lang="en-US" sz="2000" b="0" i="0" u="none" strike="noStrike" kern="1200" cap="none" spc="0" normalizeH="0" baseline="30000" noProof="0" dirty="0">
                <a:ln>
                  <a:noFill/>
                </a:ln>
                <a:solidFill>
                  <a:schemeClr val="tx1">
                    <a:lumMod val="75000"/>
                    <a:lumOff val="25000"/>
                  </a:schemeClr>
                </a:solidFill>
                <a:effectLst/>
                <a:uLnTx/>
                <a:uFillTx/>
                <a:latin typeface="Open Sans" pitchFamily="2" charset="0"/>
                <a:ea typeface="Open Sans" pitchFamily="2" charset="0"/>
                <a:cs typeface="Open Sans" pitchFamily="2" charset="0"/>
              </a:rPr>
            </a:br>
            <a:r>
              <a:rPr kumimoji="0" lang="en-US" sz="1400" b="0" i="0" u="none" strike="noStrike" kern="1200" cap="none" spc="0" normalizeH="0" baseline="0" noProof="0" dirty="0">
                <a:ln>
                  <a:noFill/>
                </a:ln>
                <a:solidFill>
                  <a:schemeClr val="tx1">
                    <a:lumMod val="75000"/>
                    <a:lumOff val="25000"/>
                  </a:schemeClr>
                </a:solidFill>
                <a:effectLst/>
                <a:uLnTx/>
                <a:uFillTx/>
                <a:latin typeface="Open Sans" pitchFamily="2" charset="0"/>
                <a:ea typeface="Open Sans" pitchFamily="2" charset="0"/>
                <a:cs typeface="Open Sans" pitchFamily="2" charset="0"/>
              </a:rPr>
              <a:t>the land of Nuclear</a:t>
            </a:r>
          </a:p>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2400" b="1" i="0" u="none" strike="noStrike" kern="1200" cap="none" spc="0" normalizeH="0" baseline="0" noProof="0" dirty="0">
                <a:ln>
                  <a:noFill/>
                </a:ln>
                <a:solidFill>
                  <a:schemeClr val="tx1">
                    <a:lumMod val="75000"/>
                    <a:lumOff val="25000"/>
                  </a:schemeClr>
                </a:solidFill>
                <a:effectLst/>
                <a:uLnTx/>
                <a:uFillTx/>
                <a:latin typeface="Open Sans" pitchFamily="2" charset="0"/>
                <a:ea typeface="Open Sans" pitchFamily="2" charset="0"/>
                <a:cs typeface="Open Sans" pitchFamily="2" charset="0"/>
              </a:rPr>
              <a:t>1/360th</a:t>
            </a:r>
            <a:br>
              <a:rPr kumimoji="0" lang="en-US" sz="2000" b="0" i="0" u="none" strike="noStrike" kern="1200" cap="none" spc="0" normalizeH="0" baseline="30000" noProof="0" dirty="0">
                <a:ln>
                  <a:noFill/>
                </a:ln>
                <a:solidFill>
                  <a:schemeClr val="tx1">
                    <a:lumMod val="75000"/>
                    <a:lumOff val="25000"/>
                  </a:schemeClr>
                </a:solidFill>
                <a:effectLst/>
                <a:uLnTx/>
                <a:uFillTx/>
                <a:latin typeface="Open Sans" pitchFamily="2" charset="0"/>
                <a:ea typeface="Open Sans" pitchFamily="2" charset="0"/>
                <a:cs typeface="Open Sans" pitchFamily="2" charset="0"/>
              </a:rPr>
            </a:br>
            <a:r>
              <a:rPr kumimoji="0" lang="en-US" sz="1400" b="0" i="0" u="none" strike="noStrike" kern="1200" cap="none" spc="0" normalizeH="0" baseline="0" noProof="0" dirty="0">
                <a:ln>
                  <a:noFill/>
                </a:ln>
                <a:solidFill>
                  <a:schemeClr val="tx1">
                    <a:lumMod val="75000"/>
                    <a:lumOff val="25000"/>
                  </a:schemeClr>
                </a:solidFill>
                <a:effectLst/>
                <a:uLnTx/>
                <a:uFillTx/>
                <a:latin typeface="Open Sans" pitchFamily="2" charset="0"/>
                <a:ea typeface="Open Sans" pitchFamily="2" charset="0"/>
                <a:cs typeface="Open Sans" pitchFamily="2" charset="0"/>
              </a:rPr>
              <a:t>the land of Solar</a:t>
            </a:r>
          </a:p>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2400" b="1" i="0" u="none" strike="noStrike" kern="1200" cap="none" spc="0" normalizeH="0" baseline="0" noProof="0" dirty="0">
                <a:ln>
                  <a:noFill/>
                </a:ln>
                <a:solidFill>
                  <a:schemeClr val="tx1">
                    <a:lumMod val="75000"/>
                    <a:lumOff val="25000"/>
                  </a:schemeClr>
                </a:solidFill>
                <a:effectLst/>
                <a:uLnTx/>
                <a:uFillTx/>
                <a:latin typeface="Open Sans" pitchFamily="2" charset="0"/>
                <a:ea typeface="Open Sans" pitchFamily="2" charset="0"/>
                <a:cs typeface="Open Sans" pitchFamily="2" charset="0"/>
              </a:rPr>
              <a:t>1/2080th</a:t>
            </a:r>
            <a:br>
              <a:rPr kumimoji="0" lang="en-US" sz="2000" b="0" i="0" u="none" strike="noStrike" kern="1200" cap="none" spc="0" normalizeH="0" baseline="30000" noProof="0" dirty="0">
                <a:ln>
                  <a:noFill/>
                </a:ln>
                <a:solidFill>
                  <a:schemeClr val="tx1">
                    <a:lumMod val="75000"/>
                    <a:lumOff val="25000"/>
                  </a:schemeClr>
                </a:solidFill>
                <a:effectLst/>
                <a:uLnTx/>
                <a:uFillTx/>
                <a:latin typeface="Open Sans" pitchFamily="2" charset="0"/>
                <a:ea typeface="Open Sans" pitchFamily="2" charset="0"/>
                <a:cs typeface="Open Sans" pitchFamily="2" charset="0"/>
              </a:rPr>
            </a:br>
            <a:r>
              <a:rPr kumimoji="0" lang="en-US" sz="1400" b="0" i="0" u="none" strike="noStrike" kern="1200" cap="none" spc="0" normalizeH="0" baseline="0" noProof="0" dirty="0">
                <a:ln>
                  <a:noFill/>
                </a:ln>
                <a:solidFill>
                  <a:schemeClr val="tx1">
                    <a:lumMod val="75000"/>
                    <a:lumOff val="25000"/>
                  </a:schemeClr>
                </a:solidFill>
                <a:effectLst/>
                <a:uLnTx/>
                <a:uFillTx/>
                <a:latin typeface="Open Sans" pitchFamily="2" charset="0"/>
                <a:ea typeface="Open Sans" pitchFamily="2" charset="0"/>
                <a:cs typeface="Open Sans" pitchFamily="2" charset="0"/>
              </a:rPr>
              <a:t>the land of Wind</a:t>
            </a:r>
          </a:p>
        </p:txBody>
      </p:sp>
      <p:sp>
        <p:nvSpPr>
          <p:cNvPr id="35" name="TextBox 34">
            <a:extLst>
              <a:ext uri="{FF2B5EF4-FFF2-40B4-BE49-F238E27FC236}">
                <a16:creationId xmlns:a16="http://schemas.microsoft.com/office/drawing/2014/main" id="{A57346E3-4C63-8D64-BA04-AAACB078C5BE}"/>
              </a:ext>
            </a:extLst>
          </p:cNvPr>
          <p:cNvSpPr txBox="1"/>
          <p:nvPr/>
        </p:nvSpPr>
        <p:spPr>
          <a:xfrm>
            <a:off x="472438" y="5656780"/>
            <a:ext cx="10231554" cy="484748"/>
          </a:xfrm>
          <a:prstGeom prst="rect">
            <a:avLst/>
          </a:prstGeom>
          <a:noFill/>
        </p:spPr>
        <p:txBody>
          <a:bodyPr wrap="square" rtlCol="0">
            <a:spAutoFit/>
          </a:bodyPr>
          <a:lstStyle/>
          <a:p>
            <a:pPr>
              <a:spcAft>
                <a:spcPts val="900"/>
              </a:spcAft>
            </a:pPr>
            <a:r>
              <a:rPr lang="en-US" sz="900" dirty="0">
                <a:latin typeface="Roboto" panose="02000000000000000000" pitchFamily="2" charset="0"/>
                <a:ea typeface="Roboto" panose="02000000000000000000" pitchFamily="2" charset="0"/>
              </a:rPr>
              <a:t>Nuclear Energy Institute (”NEI”), June 2015, Land Requirements for Carbon-Free Technologies</a:t>
            </a:r>
          </a:p>
          <a:p>
            <a:pPr>
              <a:spcAft>
                <a:spcPts val="900"/>
              </a:spcAft>
            </a:pPr>
            <a:r>
              <a:rPr lang="en-US" sz="900" dirty="0">
                <a:latin typeface="Roboto" panose="02000000000000000000" pitchFamily="2" charset="0"/>
                <a:ea typeface="Roboto" panose="02000000000000000000" pitchFamily="2" charset="0"/>
              </a:rPr>
              <a:t>See also: USNRC, Table 8.2 Environmental impacts of operating 1000-MW(e)-equivalent electric power plants for non-nuclear alternative generating</a:t>
            </a:r>
          </a:p>
        </p:txBody>
      </p:sp>
      <p:sp>
        <p:nvSpPr>
          <p:cNvPr id="5" name="Slide Number Placeholder 1">
            <a:extLst>
              <a:ext uri="{FF2B5EF4-FFF2-40B4-BE49-F238E27FC236}">
                <a16:creationId xmlns:a16="http://schemas.microsoft.com/office/drawing/2014/main" id="{3567B75A-9D8D-9D4A-F335-9A6315FFBCED}"/>
              </a:ext>
            </a:extLst>
          </p:cNvPr>
          <p:cNvSpPr>
            <a:spLocks noGrp="1"/>
          </p:cNvSpPr>
          <p:nvPr>
            <p:ph type="sldNum" sz="quarter" idx="12"/>
          </p:nvPr>
        </p:nvSpPr>
        <p:spPr>
          <a:xfrm>
            <a:off x="8976362" y="6503010"/>
            <a:ext cx="2743200" cy="365125"/>
          </a:xfrm>
        </p:spPr>
        <p:txBody>
          <a:bodyPr/>
          <a:lstStyle/>
          <a:p>
            <a:fld id="{E2DA9AF4-AB34-7244-8F4B-3C98FACDA519}" type="slidenum">
              <a:rPr lang="en-US" smtClean="0"/>
              <a:pPr/>
              <a:t>20</a:t>
            </a:fld>
            <a:endParaRPr lang="en-US" sz="800" dirty="0"/>
          </a:p>
        </p:txBody>
      </p:sp>
      <p:pic>
        <p:nvPicPr>
          <p:cNvPr id="8" name="Picture 7">
            <a:extLst>
              <a:ext uri="{FF2B5EF4-FFF2-40B4-BE49-F238E27FC236}">
                <a16:creationId xmlns:a16="http://schemas.microsoft.com/office/drawing/2014/main" id="{83A2618D-03F0-EEF2-689B-B0EC62EB9829}"/>
              </a:ext>
            </a:extLst>
          </p:cNvPr>
          <p:cNvPicPr>
            <a:picLocks noChangeAspect="1"/>
          </p:cNvPicPr>
          <p:nvPr/>
        </p:nvPicPr>
        <p:blipFill>
          <a:blip r:embed="rId3"/>
          <a:stretch>
            <a:fillRect/>
          </a:stretch>
        </p:blipFill>
        <p:spPr>
          <a:xfrm>
            <a:off x="3569793" y="1837441"/>
            <a:ext cx="6661516" cy="3458275"/>
          </a:xfrm>
          <a:prstGeom prst="rect">
            <a:avLst/>
          </a:prstGeom>
        </p:spPr>
      </p:pic>
      <p:sp>
        <p:nvSpPr>
          <p:cNvPr id="25" name="TextBox 24">
            <a:extLst>
              <a:ext uri="{FF2B5EF4-FFF2-40B4-BE49-F238E27FC236}">
                <a16:creationId xmlns:a16="http://schemas.microsoft.com/office/drawing/2014/main" id="{40002C28-990F-5C3E-6629-45C54308C1E6}"/>
              </a:ext>
            </a:extLst>
          </p:cNvPr>
          <p:cNvSpPr txBox="1"/>
          <p:nvPr/>
        </p:nvSpPr>
        <p:spPr>
          <a:xfrm>
            <a:off x="3569794" y="1471638"/>
            <a:ext cx="4087504" cy="307777"/>
          </a:xfrm>
          <a:prstGeom prst="rect">
            <a:avLst/>
          </a:prstGeom>
          <a:noFill/>
        </p:spPr>
        <p:txBody>
          <a:bodyPr wrap="square" rtlCol="0">
            <a:spAutoFit/>
          </a:bodyPr>
          <a:lstStyle/>
          <a:p>
            <a:pPr algn="ctr"/>
            <a:r>
              <a:rPr lang="en-US" sz="1400" b="1" dirty="0">
                <a:latin typeface="Open Sans" pitchFamily="2" charset="0"/>
                <a:ea typeface="Open Sans" pitchFamily="2" charset="0"/>
                <a:cs typeface="Open Sans" pitchFamily="2" charset="0"/>
              </a:rPr>
              <a:t>Wind 260-360 mi</a:t>
            </a:r>
            <a:r>
              <a:rPr lang="en-US" sz="1400" b="1" baseline="30000" dirty="0">
                <a:latin typeface="Open Sans" pitchFamily="2" charset="0"/>
                <a:ea typeface="Open Sans" pitchFamily="2" charset="0"/>
                <a:cs typeface="Open Sans" pitchFamily="2" charset="0"/>
              </a:rPr>
              <a:t>2</a:t>
            </a:r>
          </a:p>
        </p:txBody>
      </p:sp>
      <p:sp>
        <p:nvSpPr>
          <p:cNvPr id="26" name="TextBox 25">
            <a:extLst>
              <a:ext uri="{FF2B5EF4-FFF2-40B4-BE49-F238E27FC236}">
                <a16:creationId xmlns:a16="http://schemas.microsoft.com/office/drawing/2014/main" id="{20265DE1-7C97-1E00-053C-E74163EC4B8C}"/>
              </a:ext>
            </a:extLst>
          </p:cNvPr>
          <p:cNvSpPr txBox="1"/>
          <p:nvPr/>
        </p:nvSpPr>
        <p:spPr>
          <a:xfrm>
            <a:off x="7680687" y="1471638"/>
            <a:ext cx="2019690" cy="307777"/>
          </a:xfrm>
          <a:prstGeom prst="rect">
            <a:avLst/>
          </a:prstGeom>
          <a:noFill/>
        </p:spPr>
        <p:txBody>
          <a:bodyPr wrap="square" rtlCol="0">
            <a:spAutoFit/>
          </a:bodyPr>
          <a:lstStyle/>
          <a:p>
            <a:pPr algn="ctr"/>
            <a:r>
              <a:rPr lang="en-US" sz="1400" b="1" dirty="0">
                <a:latin typeface="Open Sans" pitchFamily="2" charset="0"/>
                <a:ea typeface="Open Sans" pitchFamily="2" charset="0"/>
                <a:cs typeface="Open Sans" pitchFamily="2" charset="0"/>
              </a:rPr>
              <a:t>Solar 45-75 mi</a:t>
            </a:r>
            <a:r>
              <a:rPr lang="en-US" sz="1400" b="1" baseline="30000" dirty="0">
                <a:latin typeface="Open Sans" pitchFamily="2" charset="0"/>
                <a:ea typeface="Open Sans" pitchFamily="2" charset="0"/>
                <a:cs typeface="Open Sans" pitchFamily="2" charset="0"/>
              </a:rPr>
              <a:t>2</a:t>
            </a:r>
          </a:p>
        </p:txBody>
      </p:sp>
      <p:sp>
        <p:nvSpPr>
          <p:cNvPr id="27" name="TextBox 26">
            <a:extLst>
              <a:ext uri="{FF2B5EF4-FFF2-40B4-BE49-F238E27FC236}">
                <a16:creationId xmlns:a16="http://schemas.microsoft.com/office/drawing/2014/main" id="{E61F3670-40C1-C1F8-F91C-D0F581131FA5}"/>
              </a:ext>
            </a:extLst>
          </p:cNvPr>
          <p:cNvSpPr txBox="1"/>
          <p:nvPr/>
        </p:nvSpPr>
        <p:spPr>
          <a:xfrm>
            <a:off x="9754701" y="3481696"/>
            <a:ext cx="1546022" cy="307777"/>
          </a:xfrm>
          <a:prstGeom prst="rect">
            <a:avLst/>
          </a:prstGeom>
          <a:noFill/>
        </p:spPr>
        <p:txBody>
          <a:bodyPr wrap="square" rtlCol="0">
            <a:spAutoFit/>
          </a:bodyPr>
          <a:lstStyle/>
          <a:p>
            <a:r>
              <a:rPr lang="en-US" sz="1400" b="1" dirty="0">
                <a:latin typeface="Open Sans" pitchFamily="2" charset="0"/>
                <a:ea typeface="Open Sans" pitchFamily="2" charset="0"/>
                <a:cs typeface="Open Sans" pitchFamily="2" charset="0"/>
              </a:rPr>
              <a:t>Nuclear 1 mi</a:t>
            </a:r>
            <a:r>
              <a:rPr lang="en-US" sz="1400" b="1" baseline="30000" dirty="0">
                <a:latin typeface="Open Sans" pitchFamily="2" charset="0"/>
                <a:ea typeface="Open Sans" pitchFamily="2" charset="0"/>
                <a:cs typeface="Open Sans" pitchFamily="2" charset="0"/>
              </a:rPr>
              <a:t>2</a:t>
            </a:r>
          </a:p>
        </p:txBody>
      </p:sp>
      <p:sp>
        <p:nvSpPr>
          <p:cNvPr id="28" name="TextBox 27">
            <a:extLst>
              <a:ext uri="{FF2B5EF4-FFF2-40B4-BE49-F238E27FC236}">
                <a16:creationId xmlns:a16="http://schemas.microsoft.com/office/drawing/2014/main" id="{35DF5237-1FBD-CC33-7097-866E8AA34EAB}"/>
              </a:ext>
            </a:extLst>
          </p:cNvPr>
          <p:cNvSpPr txBox="1"/>
          <p:nvPr/>
        </p:nvSpPr>
        <p:spPr>
          <a:xfrm>
            <a:off x="10067705" y="4132249"/>
            <a:ext cx="1844423" cy="307777"/>
          </a:xfrm>
          <a:prstGeom prst="rect">
            <a:avLst/>
          </a:prstGeom>
          <a:noFill/>
        </p:spPr>
        <p:txBody>
          <a:bodyPr wrap="square" rtlCol="0">
            <a:spAutoFit/>
          </a:bodyPr>
          <a:lstStyle/>
          <a:p>
            <a:r>
              <a:rPr lang="en-US" sz="1400" b="1" dirty="0">
                <a:latin typeface="Open Sans" pitchFamily="2" charset="0"/>
                <a:ea typeface="Open Sans" pitchFamily="2" charset="0"/>
                <a:cs typeface="Open Sans" pitchFamily="2" charset="0"/>
              </a:rPr>
              <a:t>Genergy 1/8</a:t>
            </a:r>
            <a:r>
              <a:rPr lang="en-US" sz="1400" b="1" baseline="30000" dirty="0">
                <a:latin typeface="Open Sans" pitchFamily="2" charset="0"/>
                <a:ea typeface="Open Sans" pitchFamily="2" charset="0"/>
                <a:cs typeface="Open Sans" pitchFamily="2" charset="0"/>
              </a:rPr>
              <a:t>th</a:t>
            </a:r>
            <a:r>
              <a:rPr lang="en-US" sz="1400" b="1" dirty="0">
                <a:latin typeface="Open Sans" pitchFamily="2" charset="0"/>
                <a:ea typeface="Open Sans" pitchFamily="2" charset="0"/>
                <a:cs typeface="Open Sans" pitchFamily="2" charset="0"/>
              </a:rPr>
              <a:t> mi</a:t>
            </a:r>
            <a:r>
              <a:rPr lang="en-US" sz="1400" b="1" baseline="30000" dirty="0">
                <a:latin typeface="Open Sans" pitchFamily="2" charset="0"/>
                <a:ea typeface="Open Sans" pitchFamily="2" charset="0"/>
                <a:cs typeface="Open Sans" pitchFamily="2" charset="0"/>
              </a:rPr>
              <a:t>2</a:t>
            </a:r>
          </a:p>
        </p:txBody>
      </p:sp>
      <p:cxnSp>
        <p:nvCxnSpPr>
          <p:cNvPr id="29" name="Straight Arrow Connector 28">
            <a:extLst>
              <a:ext uri="{FF2B5EF4-FFF2-40B4-BE49-F238E27FC236}">
                <a16:creationId xmlns:a16="http://schemas.microsoft.com/office/drawing/2014/main" id="{ADA479DD-B31E-DFDA-B2D9-E6B96BE103A3}"/>
              </a:ext>
            </a:extLst>
          </p:cNvPr>
          <p:cNvCxnSpPr>
            <a:cxnSpLocks/>
          </p:cNvCxnSpPr>
          <p:nvPr/>
        </p:nvCxnSpPr>
        <p:spPr>
          <a:xfrm>
            <a:off x="9870555" y="3822126"/>
            <a:ext cx="0" cy="110349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FA1CAA9-EE8E-2181-3195-EC40775A14A2}"/>
              </a:ext>
            </a:extLst>
          </p:cNvPr>
          <p:cNvCxnSpPr>
            <a:cxnSpLocks/>
          </p:cNvCxnSpPr>
          <p:nvPr/>
        </p:nvCxnSpPr>
        <p:spPr>
          <a:xfrm>
            <a:off x="10183171" y="4470803"/>
            <a:ext cx="0" cy="68928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467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BA0C1CAC-D17D-CA91-F09A-435C7F757961}"/>
              </a:ext>
            </a:extLst>
          </p:cNvPr>
          <p:cNvSpPr/>
          <p:nvPr/>
        </p:nvSpPr>
        <p:spPr>
          <a:xfrm>
            <a:off x="4395215" y="497667"/>
            <a:ext cx="7184728" cy="5497716"/>
          </a:xfrm>
          <a:prstGeom prst="roundRect">
            <a:avLst>
              <a:gd name="adj" fmla="val 5700"/>
            </a:avLst>
          </a:prstGeom>
          <a:solidFill>
            <a:schemeClr val="bg1"/>
          </a:solidFill>
          <a:ln w="158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5760" tIns="365760" rIns="365760" bIns="365760" rtlCol="0" anchor="t" anchorCtr="0">
            <a:noAutofit/>
          </a:bodyPr>
          <a:lstStyle/>
          <a:p>
            <a:pPr lvl="0">
              <a:lnSpc>
                <a:spcPct val="110000"/>
              </a:lnSpc>
              <a:spcAft>
                <a:spcPts val="1200"/>
              </a:spcAft>
              <a:defRPr/>
            </a:pPr>
            <a:endParaRPr lang="en-US" sz="1400" dirty="0">
              <a:solidFill>
                <a:prstClr val="black"/>
              </a:solidFill>
              <a:latin typeface="Inter" panose="02000503000000020004" pitchFamily="2" charset="0"/>
              <a:ea typeface="Inter" panose="02000503000000020004" pitchFamily="2" charset="0"/>
              <a:cs typeface="Arial" panose="020B0604020202020204" pitchFamily="34" charset="0"/>
            </a:endParaRPr>
          </a:p>
        </p:txBody>
      </p:sp>
      <p:sp>
        <p:nvSpPr>
          <p:cNvPr id="2" name="Title 1">
            <a:extLst>
              <a:ext uri="{FF2B5EF4-FFF2-40B4-BE49-F238E27FC236}">
                <a16:creationId xmlns:a16="http://schemas.microsoft.com/office/drawing/2014/main" id="{BFF2FB9D-6C9F-4D48-9AA7-7518301EEF8A}"/>
              </a:ext>
            </a:extLst>
          </p:cNvPr>
          <p:cNvSpPr txBox="1">
            <a:spLocks/>
          </p:cNvSpPr>
          <p:nvPr/>
        </p:nvSpPr>
        <p:spPr>
          <a:xfrm>
            <a:off x="472438" y="1491172"/>
            <a:ext cx="3284915" cy="3510705"/>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74320" indent="-274320">
              <a:lnSpc>
                <a:spcPct val="110000"/>
              </a:lnSpc>
              <a:spcAft>
                <a:spcPts val="2400"/>
              </a:spcAft>
              <a:buClr>
                <a:schemeClr val="bg1">
                  <a:lumMod val="65000"/>
                </a:schemeClr>
              </a:buClr>
              <a:buFont typeface="Arial" panose="020B0604020202020204" pitchFamily="34" charset="0"/>
              <a:buChar char="•"/>
              <a:defRPr/>
            </a:pPr>
            <a:r>
              <a:rPr lang="en-US" sz="1600" dirty="0">
                <a:solidFill>
                  <a:prstClr val="black"/>
                </a:solidFill>
                <a:latin typeface="Roboto" panose="02000000000000000000" pitchFamily="2" charset="0"/>
                <a:ea typeface="Roboto" panose="02000000000000000000" pitchFamily="2" charset="0"/>
                <a:cs typeface="+mn-cs"/>
              </a:rPr>
              <a:t>24-Hour a Day Up Time</a:t>
            </a:r>
          </a:p>
          <a:p>
            <a:pPr marL="274320" indent="-274320">
              <a:lnSpc>
                <a:spcPct val="110000"/>
              </a:lnSpc>
              <a:spcAft>
                <a:spcPts val="2400"/>
              </a:spcAft>
              <a:buClr>
                <a:schemeClr val="bg1">
                  <a:lumMod val="65000"/>
                </a:schemeClr>
              </a:buClr>
              <a:buFont typeface="Arial" panose="020B0604020202020204" pitchFamily="34" charset="0"/>
              <a:buChar char="•"/>
              <a:defRPr/>
            </a:pPr>
            <a:r>
              <a:rPr lang="en-US" sz="1600" dirty="0">
                <a:solidFill>
                  <a:prstClr val="black"/>
                </a:solidFill>
                <a:latin typeface="Roboto" panose="02000000000000000000" pitchFamily="2" charset="0"/>
                <a:ea typeface="Roboto" panose="02000000000000000000" pitchFamily="2" charset="0"/>
                <a:cs typeface="+mn-cs"/>
              </a:rPr>
              <a:t>Independent of the Local Power Grid</a:t>
            </a:r>
          </a:p>
          <a:p>
            <a:pPr marL="274320" indent="-274320">
              <a:lnSpc>
                <a:spcPct val="110000"/>
              </a:lnSpc>
              <a:spcAft>
                <a:spcPts val="2400"/>
              </a:spcAft>
              <a:buClr>
                <a:schemeClr val="bg1">
                  <a:lumMod val="65000"/>
                </a:schemeClr>
              </a:buClr>
              <a:buFont typeface="Arial" panose="020B0604020202020204" pitchFamily="34" charset="0"/>
              <a:buChar char="•"/>
              <a:defRPr/>
            </a:pPr>
            <a:r>
              <a:rPr lang="en-US" sz="1600" dirty="0">
                <a:solidFill>
                  <a:prstClr val="black"/>
                </a:solidFill>
                <a:latin typeface="Roboto" panose="02000000000000000000" pitchFamily="2" charset="0"/>
                <a:ea typeface="Roboto" panose="02000000000000000000" pitchFamily="2" charset="0"/>
                <a:cs typeface="+mn-cs"/>
              </a:rPr>
              <a:t>Quiet Operation</a:t>
            </a:r>
          </a:p>
          <a:p>
            <a:pPr marL="274320" indent="-274320">
              <a:lnSpc>
                <a:spcPct val="110000"/>
              </a:lnSpc>
              <a:spcAft>
                <a:spcPts val="2400"/>
              </a:spcAft>
              <a:buClr>
                <a:schemeClr val="bg1">
                  <a:lumMod val="65000"/>
                </a:schemeClr>
              </a:buClr>
              <a:buFont typeface="Arial" panose="020B0604020202020204" pitchFamily="34" charset="0"/>
              <a:buChar char="•"/>
              <a:defRPr/>
            </a:pPr>
            <a:r>
              <a:rPr lang="en-US" sz="1600" dirty="0">
                <a:solidFill>
                  <a:prstClr val="black"/>
                </a:solidFill>
                <a:latin typeface="Roboto" panose="02000000000000000000" pitchFamily="2" charset="0"/>
                <a:ea typeface="Roboto" panose="02000000000000000000" pitchFamily="2" charset="0"/>
                <a:cs typeface="+mn-cs"/>
              </a:rPr>
              <a:t>Minimal Space Requirements</a:t>
            </a:r>
          </a:p>
          <a:p>
            <a:pPr marL="274320" indent="-274320">
              <a:lnSpc>
                <a:spcPct val="110000"/>
              </a:lnSpc>
              <a:spcAft>
                <a:spcPts val="2400"/>
              </a:spcAft>
              <a:buClr>
                <a:schemeClr val="bg1">
                  <a:lumMod val="65000"/>
                </a:schemeClr>
              </a:buClr>
              <a:buFont typeface="Arial" panose="020B0604020202020204" pitchFamily="34" charset="0"/>
              <a:buChar char="•"/>
              <a:defRPr/>
            </a:pPr>
            <a:r>
              <a:rPr lang="en-US" sz="1600" dirty="0">
                <a:solidFill>
                  <a:prstClr val="black"/>
                </a:solidFill>
                <a:latin typeface="Roboto" panose="02000000000000000000" pitchFamily="2" charset="0"/>
                <a:ea typeface="Roboto" panose="02000000000000000000" pitchFamily="2" charset="0"/>
                <a:cs typeface="+mn-cs"/>
              </a:rPr>
              <a:t>Fast and Easy to Install</a:t>
            </a:r>
          </a:p>
          <a:p>
            <a:pPr marL="274320" indent="-274320">
              <a:lnSpc>
                <a:spcPct val="110000"/>
              </a:lnSpc>
              <a:spcAft>
                <a:spcPts val="2400"/>
              </a:spcAft>
              <a:buClr>
                <a:schemeClr val="bg1">
                  <a:lumMod val="65000"/>
                </a:schemeClr>
              </a:buClr>
              <a:buFont typeface="Arial" panose="020B0604020202020204" pitchFamily="34" charset="0"/>
              <a:buChar char="•"/>
              <a:defRPr/>
            </a:pPr>
            <a:r>
              <a:rPr lang="en-US" sz="1600" dirty="0">
                <a:solidFill>
                  <a:prstClr val="black"/>
                </a:solidFill>
                <a:latin typeface="Roboto" panose="02000000000000000000" pitchFamily="2" charset="0"/>
                <a:ea typeface="Roboto" panose="02000000000000000000" pitchFamily="2" charset="0"/>
                <a:cs typeface="+mn-cs"/>
              </a:rPr>
              <a:t>Inexpensive to Operate</a:t>
            </a:r>
          </a:p>
        </p:txBody>
      </p:sp>
      <p:sp>
        <p:nvSpPr>
          <p:cNvPr id="4" name="Title 1">
            <a:extLst>
              <a:ext uri="{FF2B5EF4-FFF2-40B4-BE49-F238E27FC236}">
                <a16:creationId xmlns:a16="http://schemas.microsoft.com/office/drawing/2014/main" id="{C487A8B9-CA5C-91DF-6132-A020AEBFD0ED}"/>
              </a:ext>
            </a:extLst>
          </p:cNvPr>
          <p:cNvSpPr txBox="1">
            <a:spLocks/>
          </p:cNvSpPr>
          <p:nvPr/>
        </p:nvSpPr>
        <p:spPr>
          <a:xfrm>
            <a:off x="472438" y="470235"/>
            <a:ext cx="4617721" cy="590931"/>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KEY BENEFITS</a:t>
            </a:r>
          </a:p>
        </p:txBody>
      </p:sp>
      <p:grpSp>
        <p:nvGrpSpPr>
          <p:cNvPr id="5" name="Group 4">
            <a:extLst>
              <a:ext uri="{FF2B5EF4-FFF2-40B4-BE49-F238E27FC236}">
                <a16:creationId xmlns:a16="http://schemas.microsoft.com/office/drawing/2014/main" id="{FBFFCA32-D85F-2A79-D352-61F4D89E084C}"/>
              </a:ext>
            </a:extLst>
          </p:cNvPr>
          <p:cNvGrpSpPr/>
          <p:nvPr/>
        </p:nvGrpSpPr>
        <p:grpSpPr>
          <a:xfrm>
            <a:off x="472438" y="-1278150"/>
            <a:ext cx="11247122" cy="960651"/>
            <a:chOff x="472438" y="-1278150"/>
            <a:chExt cx="11247122" cy="960651"/>
          </a:xfrm>
        </p:grpSpPr>
        <p:sp>
          <p:nvSpPr>
            <p:cNvPr id="6" name="Google Shape;58;p2">
              <a:extLst>
                <a:ext uri="{FF2B5EF4-FFF2-40B4-BE49-F238E27FC236}">
                  <a16:creationId xmlns:a16="http://schemas.microsoft.com/office/drawing/2014/main" id="{1E0B3C6E-F1BE-CB0C-F5E1-4C00A2B5954B}"/>
                </a:ext>
              </a:extLst>
            </p:cNvPr>
            <p:cNvSpPr/>
            <p:nvPr/>
          </p:nvSpPr>
          <p:spPr>
            <a:xfrm>
              <a:off x="472439" y="-983952"/>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7" name="Google Shape;59;p2">
              <a:extLst>
                <a:ext uri="{FF2B5EF4-FFF2-40B4-BE49-F238E27FC236}">
                  <a16:creationId xmlns:a16="http://schemas.microsoft.com/office/drawing/2014/main" id="{A52E8B07-C4AF-738B-CCBD-E1F4F8B7FA50}"/>
                </a:ext>
              </a:extLst>
            </p:cNvPr>
            <p:cNvSpPr/>
            <p:nvPr/>
          </p:nvSpPr>
          <p:spPr>
            <a:xfrm>
              <a:off x="9113520"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8" name="Google Shape;60;p2">
              <a:extLst>
                <a:ext uri="{FF2B5EF4-FFF2-40B4-BE49-F238E27FC236}">
                  <a16:creationId xmlns:a16="http://schemas.microsoft.com/office/drawing/2014/main" id="{83C5139C-9D5D-25FE-F26B-2E17E599071F}"/>
                </a:ext>
              </a:extLst>
            </p:cNvPr>
            <p:cNvSpPr/>
            <p:nvPr/>
          </p:nvSpPr>
          <p:spPr>
            <a:xfrm>
              <a:off x="335279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9" name="Google Shape;61;p2">
              <a:extLst>
                <a:ext uri="{FF2B5EF4-FFF2-40B4-BE49-F238E27FC236}">
                  <a16:creationId xmlns:a16="http://schemas.microsoft.com/office/drawing/2014/main" id="{1D234E94-A628-1AE1-BD1F-298CACDF1609}"/>
                </a:ext>
              </a:extLst>
            </p:cNvPr>
            <p:cNvSpPr/>
            <p:nvPr/>
          </p:nvSpPr>
          <p:spPr>
            <a:xfrm>
              <a:off x="623315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0" name="Google Shape;62;p2">
              <a:extLst>
                <a:ext uri="{FF2B5EF4-FFF2-40B4-BE49-F238E27FC236}">
                  <a16:creationId xmlns:a16="http://schemas.microsoft.com/office/drawing/2014/main" id="{C2495485-63A3-5E67-5308-4E79A4BA9F04}"/>
                </a:ext>
              </a:extLst>
            </p:cNvPr>
            <p:cNvSpPr/>
            <p:nvPr/>
          </p:nvSpPr>
          <p:spPr>
            <a:xfrm>
              <a:off x="47243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1" name="Google Shape;63;p2">
              <a:extLst>
                <a:ext uri="{FF2B5EF4-FFF2-40B4-BE49-F238E27FC236}">
                  <a16:creationId xmlns:a16="http://schemas.microsoft.com/office/drawing/2014/main" id="{30854F6A-CFB7-1015-33B1-1A325A1B2DB8}"/>
                </a:ext>
              </a:extLst>
            </p:cNvPr>
            <p:cNvSpPr/>
            <p:nvPr/>
          </p:nvSpPr>
          <p:spPr>
            <a:xfrm>
              <a:off x="509015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2" name="Google Shape;64;p2">
              <a:extLst>
                <a:ext uri="{FF2B5EF4-FFF2-40B4-BE49-F238E27FC236}">
                  <a16:creationId xmlns:a16="http://schemas.microsoft.com/office/drawing/2014/main" id="{FF2F46AA-11A2-D4CC-8FB6-401FC13B5A56}"/>
                </a:ext>
              </a:extLst>
            </p:cNvPr>
            <p:cNvSpPr/>
            <p:nvPr/>
          </p:nvSpPr>
          <p:spPr>
            <a:xfrm>
              <a:off x="278129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3" name="Google Shape;65;p2">
              <a:extLst>
                <a:ext uri="{FF2B5EF4-FFF2-40B4-BE49-F238E27FC236}">
                  <a16:creationId xmlns:a16="http://schemas.microsoft.com/office/drawing/2014/main" id="{CB1DB64F-D7A3-0CF9-8981-AE7A1678F7EE}"/>
                </a:ext>
              </a:extLst>
            </p:cNvPr>
            <p:cNvSpPr/>
            <p:nvPr/>
          </p:nvSpPr>
          <p:spPr>
            <a:xfrm>
              <a:off x="9707880"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4" name="Google Shape;66;p2">
              <a:extLst>
                <a:ext uri="{FF2B5EF4-FFF2-40B4-BE49-F238E27FC236}">
                  <a16:creationId xmlns:a16="http://schemas.microsoft.com/office/drawing/2014/main" id="{29FFF1DB-7FC7-09B4-5848-91DAB6398391}"/>
                </a:ext>
              </a:extLst>
            </p:cNvPr>
            <p:cNvSpPr/>
            <p:nvPr/>
          </p:nvSpPr>
          <p:spPr>
            <a:xfrm>
              <a:off x="739901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5" name="Google Shape;68;p2">
              <a:extLst>
                <a:ext uri="{FF2B5EF4-FFF2-40B4-BE49-F238E27FC236}">
                  <a16:creationId xmlns:a16="http://schemas.microsoft.com/office/drawing/2014/main" id="{929BE5F0-C814-1684-ADB4-8BADDD5E81A7}"/>
                </a:ext>
              </a:extLst>
            </p:cNvPr>
            <p:cNvSpPr/>
            <p:nvPr/>
          </p:nvSpPr>
          <p:spPr>
            <a:xfrm>
              <a:off x="431291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6" name="Google Shape;67;p2">
              <a:extLst>
                <a:ext uri="{FF2B5EF4-FFF2-40B4-BE49-F238E27FC236}">
                  <a16:creationId xmlns:a16="http://schemas.microsoft.com/office/drawing/2014/main" id="{60E3E3EB-5283-30DC-F1B8-4F5AD2474FD0}"/>
                </a:ext>
              </a:extLst>
            </p:cNvPr>
            <p:cNvSpPr/>
            <p:nvPr/>
          </p:nvSpPr>
          <p:spPr>
            <a:xfrm>
              <a:off x="47243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1" u="none" strike="noStrike" cap="none" dirty="0">
                <a:solidFill>
                  <a:srgbClr val="00BFDB"/>
                </a:solidFill>
                <a:latin typeface="Lato" panose="020F0502020204030203" pitchFamily="34" charset="77"/>
                <a:ea typeface="Helvetica Neue"/>
                <a:cs typeface="Helvetica Neue"/>
                <a:sym typeface="Helvetica Neue"/>
              </a:endParaRPr>
            </a:p>
          </p:txBody>
        </p:sp>
        <p:sp>
          <p:nvSpPr>
            <p:cNvPr id="17" name="Google Shape;69;p2">
              <a:extLst>
                <a:ext uri="{FF2B5EF4-FFF2-40B4-BE49-F238E27FC236}">
                  <a16:creationId xmlns:a16="http://schemas.microsoft.com/office/drawing/2014/main" id="{F15BFAAD-EBFD-9023-7E1A-7D245D169241}"/>
                </a:ext>
              </a:extLst>
            </p:cNvPr>
            <p:cNvSpPr/>
            <p:nvPr/>
          </p:nvSpPr>
          <p:spPr>
            <a:xfrm>
              <a:off x="239267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8" name="Google Shape;70;p2">
              <a:extLst>
                <a:ext uri="{FF2B5EF4-FFF2-40B4-BE49-F238E27FC236}">
                  <a16:creationId xmlns:a16="http://schemas.microsoft.com/office/drawing/2014/main" id="{EE136311-46B9-2833-2307-CAA717ABAEC6}"/>
                </a:ext>
              </a:extLst>
            </p:cNvPr>
            <p:cNvSpPr/>
            <p:nvPr/>
          </p:nvSpPr>
          <p:spPr>
            <a:xfrm>
              <a:off x="815339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9" name="Google Shape;71;p2">
              <a:extLst>
                <a:ext uri="{FF2B5EF4-FFF2-40B4-BE49-F238E27FC236}">
                  <a16:creationId xmlns:a16="http://schemas.microsoft.com/office/drawing/2014/main" id="{58801666-81D9-BF4B-44E9-2598013E31E6}"/>
                </a:ext>
              </a:extLst>
            </p:cNvPr>
            <p:cNvSpPr/>
            <p:nvPr/>
          </p:nvSpPr>
          <p:spPr>
            <a:xfrm>
              <a:off x="623315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0" name="Google Shape;72;p2">
              <a:extLst>
                <a:ext uri="{FF2B5EF4-FFF2-40B4-BE49-F238E27FC236}">
                  <a16:creationId xmlns:a16="http://schemas.microsoft.com/office/drawing/2014/main" id="{796A53C0-272D-3E73-074C-C6F5DD273538}"/>
                </a:ext>
              </a:extLst>
            </p:cNvPr>
            <p:cNvSpPr/>
            <p:nvPr/>
          </p:nvSpPr>
          <p:spPr>
            <a:xfrm>
              <a:off x="10073640"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1" name="Google Shape;58;p2">
              <a:extLst>
                <a:ext uri="{FF2B5EF4-FFF2-40B4-BE49-F238E27FC236}">
                  <a16:creationId xmlns:a16="http://schemas.microsoft.com/office/drawing/2014/main" id="{674EB72B-9662-8564-986A-1133A0E2EEB5}"/>
                </a:ext>
              </a:extLst>
            </p:cNvPr>
            <p:cNvSpPr/>
            <p:nvPr/>
          </p:nvSpPr>
          <p:spPr>
            <a:xfrm>
              <a:off x="472438"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2" name="Google Shape;60;p2">
              <a:extLst>
                <a:ext uri="{FF2B5EF4-FFF2-40B4-BE49-F238E27FC236}">
                  <a16:creationId xmlns:a16="http://schemas.microsoft.com/office/drawing/2014/main" id="{9B6F62F9-CAD6-51EF-BBF1-18B45981226E}"/>
                </a:ext>
              </a:extLst>
            </p:cNvPr>
            <p:cNvSpPr/>
            <p:nvPr/>
          </p:nvSpPr>
          <p:spPr>
            <a:xfrm>
              <a:off x="4317354"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3" name="Google Shape;61;p2">
              <a:extLst>
                <a:ext uri="{FF2B5EF4-FFF2-40B4-BE49-F238E27FC236}">
                  <a16:creationId xmlns:a16="http://schemas.microsoft.com/office/drawing/2014/main" id="{12CD2B33-A60B-BA9D-1A03-29B5CACFAA1E}"/>
                </a:ext>
              </a:extLst>
            </p:cNvPr>
            <p:cNvSpPr/>
            <p:nvPr/>
          </p:nvSpPr>
          <p:spPr>
            <a:xfrm>
              <a:off x="8162269"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grpSp>
      <p:grpSp>
        <p:nvGrpSpPr>
          <p:cNvPr id="25" name="Group 24">
            <a:extLst>
              <a:ext uri="{FF2B5EF4-FFF2-40B4-BE49-F238E27FC236}">
                <a16:creationId xmlns:a16="http://schemas.microsoft.com/office/drawing/2014/main" id="{7179CD68-4777-1E3B-1C18-BD5980FD77A6}"/>
              </a:ext>
            </a:extLst>
          </p:cNvPr>
          <p:cNvGrpSpPr/>
          <p:nvPr/>
        </p:nvGrpSpPr>
        <p:grpSpPr>
          <a:xfrm>
            <a:off x="4816763" y="717643"/>
            <a:ext cx="6411779" cy="4387407"/>
            <a:chOff x="4579565" y="1018996"/>
            <a:chExt cx="7139994" cy="4885705"/>
          </a:xfrm>
        </p:grpSpPr>
        <p:pic>
          <p:nvPicPr>
            <p:cNvPr id="3" name="Picture 2">
              <a:extLst>
                <a:ext uri="{FF2B5EF4-FFF2-40B4-BE49-F238E27FC236}">
                  <a16:creationId xmlns:a16="http://schemas.microsoft.com/office/drawing/2014/main" id="{69CEC395-67EC-B7DE-4BEF-2B6C0A63295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579565" y="1018996"/>
              <a:ext cx="7139994" cy="3510671"/>
            </a:xfrm>
            <a:prstGeom prst="rect">
              <a:avLst/>
            </a:prstGeom>
          </p:spPr>
        </p:pic>
        <p:pic>
          <p:nvPicPr>
            <p:cNvPr id="24" name="Picture 23">
              <a:extLst>
                <a:ext uri="{FF2B5EF4-FFF2-40B4-BE49-F238E27FC236}">
                  <a16:creationId xmlns:a16="http://schemas.microsoft.com/office/drawing/2014/main" id="{F58C103D-71A2-6C14-C823-6499B94CC74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579565" y="4529667"/>
              <a:ext cx="7139994" cy="1375034"/>
            </a:xfrm>
            <a:prstGeom prst="rect">
              <a:avLst/>
            </a:prstGeom>
          </p:spPr>
        </p:pic>
      </p:grpSp>
      <p:sp>
        <p:nvSpPr>
          <p:cNvPr id="27" name="Title 1">
            <a:extLst>
              <a:ext uri="{FF2B5EF4-FFF2-40B4-BE49-F238E27FC236}">
                <a16:creationId xmlns:a16="http://schemas.microsoft.com/office/drawing/2014/main" id="{C8392FC2-FA0C-7AE4-D08F-00F88D5BE341}"/>
              </a:ext>
            </a:extLst>
          </p:cNvPr>
          <p:cNvSpPr txBox="1">
            <a:spLocks/>
          </p:cNvSpPr>
          <p:nvPr/>
        </p:nvSpPr>
        <p:spPr>
          <a:xfrm>
            <a:off x="5076252" y="5215117"/>
            <a:ext cx="5892800" cy="4801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latin typeface="Open Sans" pitchFamily="2" charset="0"/>
                <a:ea typeface="Open Sans" pitchFamily="2" charset="0"/>
                <a:cs typeface="Open Sans" pitchFamily="2" charset="0"/>
              </a:rPr>
              <a:t>1,944 square feet</a:t>
            </a:r>
          </a:p>
        </p:txBody>
      </p:sp>
      <p:sp>
        <p:nvSpPr>
          <p:cNvPr id="28" name="Slide Number Placeholder 1">
            <a:extLst>
              <a:ext uri="{FF2B5EF4-FFF2-40B4-BE49-F238E27FC236}">
                <a16:creationId xmlns:a16="http://schemas.microsoft.com/office/drawing/2014/main" id="{6DB8692C-37E4-A53F-351B-C68F763CEF31}"/>
              </a:ext>
            </a:extLst>
          </p:cNvPr>
          <p:cNvSpPr>
            <a:spLocks noGrp="1"/>
          </p:cNvSpPr>
          <p:nvPr>
            <p:ph type="sldNum" sz="quarter" idx="12"/>
          </p:nvPr>
        </p:nvSpPr>
        <p:spPr>
          <a:xfrm>
            <a:off x="8976362" y="6503010"/>
            <a:ext cx="2743200" cy="365125"/>
          </a:xfrm>
        </p:spPr>
        <p:txBody>
          <a:bodyPr/>
          <a:lstStyle/>
          <a:p>
            <a:fld id="{E2DA9AF4-AB34-7244-8F4B-3C98FACDA519}" type="slidenum">
              <a:rPr lang="en-US" smtClean="0"/>
              <a:pPr/>
              <a:t>21</a:t>
            </a:fld>
            <a:endParaRPr lang="en-US" sz="800" dirty="0"/>
          </a:p>
        </p:txBody>
      </p:sp>
    </p:spTree>
    <p:extLst>
      <p:ext uri="{BB962C8B-B14F-4D97-AF65-F5344CB8AC3E}">
        <p14:creationId xmlns:p14="http://schemas.microsoft.com/office/powerpoint/2010/main" val="2805923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9D434-1804-AF4E-AF1A-F0C083650499}"/>
              </a:ext>
            </a:extLst>
          </p:cNvPr>
          <p:cNvSpPr txBox="1">
            <a:spLocks/>
          </p:cNvSpPr>
          <p:nvPr/>
        </p:nvSpPr>
        <p:spPr>
          <a:xfrm>
            <a:off x="472440" y="1370956"/>
            <a:ext cx="4320540" cy="2047740"/>
          </a:xfrm>
          <a:prstGeom prst="rect">
            <a:avLst/>
          </a:prstGeom>
        </p:spPr>
        <p:txBody>
          <a:bodyPr wrap="square" tIns="91440" bIns="9144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74320" indent="-182880">
              <a:lnSpc>
                <a:spcPct val="110000"/>
              </a:lnSpc>
              <a:spcAft>
                <a:spcPts val="1800"/>
              </a:spcAft>
              <a:buClr>
                <a:schemeClr val="bg1">
                  <a:lumMod val="65000"/>
                </a:schemeClr>
              </a:buClr>
              <a:buFont typeface="Arial" panose="020B0604020202020204" pitchFamily="34" charset="0"/>
              <a:buChar char="•"/>
              <a:defRPr/>
            </a:pPr>
            <a:r>
              <a:rPr lang="en-US" sz="1400" dirty="0">
                <a:solidFill>
                  <a:prstClr val="black"/>
                </a:solidFill>
                <a:latin typeface="Roboto" panose="02000000000000000000" pitchFamily="2" charset="0"/>
                <a:ea typeface="Roboto" panose="02000000000000000000" pitchFamily="2" charset="0"/>
                <a:cs typeface="+mn-cs"/>
              </a:rPr>
              <a:t>G-SHIP LLC has EPC Contractors</a:t>
            </a:r>
          </a:p>
          <a:p>
            <a:pPr marL="274320" indent="-182880">
              <a:lnSpc>
                <a:spcPct val="110000"/>
              </a:lnSpc>
              <a:spcAft>
                <a:spcPts val="1800"/>
              </a:spcAft>
              <a:buClr>
                <a:schemeClr val="bg1">
                  <a:lumMod val="65000"/>
                </a:schemeClr>
              </a:buClr>
              <a:buFont typeface="Arial" panose="020B0604020202020204" pitchFamily="34" charset="0"/>
              <a:buChar char="•"/>
              <a:defRPr/>
            </a:pPr>
            <a:r>
              <a:rPr lang="en-US" sz="1400" dirty="0">
                <a:solidFill>
                  <a:prstClr val="black"/>
                </a:solidFill>
                <a:latin typeface="Roboto" panose="02000000000000000000" pitchFamily="2" charset="0"/>
                <a:ea typeface="Roboto" panose="02000000000000000000" pitchFamily="2" charset="0"/>
                <a:cs typeface="+mn-cs"/>
              </a:rPr>
              <a:t>Hydro Electric Power Towers rise fast</a:t>
            </a:r>
          </a:p>
          <a:p>
            <a:pPr marL="274320" indent="-182880">
              <a:lnSpc>
                <a:spcPct val="110000"/>
              </a:lnSpc>
              <a:spcAft>
                <a:spcPts val="1800"/>
              </a:spcAft>
              <a:buClr>
                <a:schemeClr val="bg1">
                  <a:lumMod val="65000"/>
                </a:schemeClr>
              </a:buClr>
              <a:buFont typeface="Arial" panose="020B0604020202020204" pitchFamily="34" charset="0"/>
              <a:buChar char="•"/>
              <a:defRPr/>
            </a:pPr>
            <a:r>
              <a:rPr lang="en-US" sz="1400" dirty="0">
                <a:solidFill>
                  <a:prstClr val="black"/>
                </a:solidFill>
                <a:latin typeface="Roboto" panose="02000000000000000000" pitchFamily="2" charset="0"/>
                <a:ea typeface="Roboto" panose="02000000000000000000" pitchFamily="2" charset="0"/>
                <a:cs typeface="+mn-cs"/>
              </a:rPr>
              <a:t>Fabrication occurs offsite while construction occurs onsite</a:t>
            </a:r>
          </a:p>
          <a:p>
            <a:pPr marL="274320" indent="-182880">
              <a:lnSpc>
                <a:spcPct val="110000"/>
              </a:lnSpc>
              <a:spcAft>
                <a:spcPts val="1800"/>
              </a:spcAft>
              <a:buClr>
                <a:schemeClr val="bg1">
                  <a:lumMod val="65000"/>
                </a:schemeClr>
              </a:buClr>
              <a:buFont typeface="Arial" panose="020B0604020202020204" pitchFamily="34" charset="0"/>
              <a:buChar char="•"/>
              <a:defRPr/>
            </a:pPr>
            <a:r>
              <a:rPr lang="en-US" sz="1400" dirty="0">
                <a:solidFill>
                  <a:prstClr val="black"/>
                </a:solidFill>
                <a:latin typeface="Roboto" panose="02000000000000000000" pitchFamily="2" charset="0"/>
                <a:ea typeface="Roboto" panose="02000000000000000000" pitchFamily="2" charset="0"/>
                <a:cs typeface="+mn-cs"/>
              </a:rPr>
              <a:t>Ultra fast modular design</a:t>
            </a:r>
          </a:p>
        </p:txBody>
      </p:sp>
      <p:sp>
        <p:nvSpPr>
          <p:cNvPr id="4" name="Title 1">
            <a:extLst>
              <a:ext uri="{FF2B5EF4-FFF2-40B4-BE49-F238E27FC236}">
                <a16:creationId xmlns:a16="http://schemas.microsoft.com/office/drawing/2014/main" id="{139F37FE-A9E8-E600-89BC-EC7B11827DE4}"/>
              </a:ext>
            </a:extLst>
          </p:cNvPr>
          <p:cNvSpPr txBox="1">
            <a:spLocks/>
          </p:cNvSpPr>
          <p:nvPr/>
        </p:nvSpPr>
        <p:spPr>
          <a:xfrm>
            <a:off x="472438" y="470235"/>
            <a:ext cx="4617721" cy="590931"/>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BUILDING IT</a:t>
            </a:r>
          </a:p>
        </p:txBody>
      </p:sp>
      <p:grpSp>
        <p:nvGrpSpPr>
          <p:cNvPr id="6" name="Group 5">
            <a:extLst>
              <a:ext uri="{FF2B5EF4-FFF2-40B4-BE49-F238E27FC236}">
                <a16:creationId xmlns:a16="http://schemas.microsoft.com/office/drawing/2014/main" id="{F7AB1607-0F67-797A-AE98-76885877BE0C}"/>
              </a:ext>
            </a:extLst>
          </p:cNvPr>
          <p:cNvGrpSpPr/>
          <p:nvPr/>
        </p:nvGrpSpPr>
        <p:grpSpPr>
          <a:xfrm>
            <a:off x="472438" y="-1278150"/>
            <a:ext cx="11247122" cy="960651"/>
            <a:chOff x="472438" y="-1278150"/>
            <a:chExt cx="11247122" cy="960651"/>
          </a:xfrm>
        </p:grpSpPr>
        <p:sp>
          <p:nvSpPr>
            <p:cNvPr id="7" name="Google Shape;58;p2">
              <a:extLst>
                <a:ext uri="{FF2B5EF4-FFF2-40B4-BE49-F238E27FC236}">
                  <a16:creationId xmlns:a16="http://schemas.microsoft.com/office/drawing/2014/main" id="{BD4DC097-A37A-AF73-8D00-A160ADCF2C89}"/>
                </a:ext>
              </a:extLst>
            </p:cNvPr>
            <p:cNvSpPr/>
            <p:nvPr/>
          </p:nvSpPr>
          <p:spPr>
            <a:xfrm>
              <a:off x="472439" y="-983952"/>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8" name="Google Shape;59;p2">
              <a:extLst>
                <a:ext uri="{FF2B5EF4-FFF2-40B4-BE49-F238E27FC236}">
                  <a16:creationId xmlns:a16="http://schemas.microsoft.com/office/drawing/2014/main" id="{E7E6651C-941E-46CC-9734-AF6F0CF83F3B}"/>
                </a:ext>
              </a:extLst>
            </p:cNvPr>
            <p:cNvSpPr/>
            <p:nvPr/>
          </p:nvSpPr>
          <p:spPr>
            <a:xfrm>
              <a:off x="9113520"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9" name="Google Shape;60;p2">
              <a:extLst>
                <a:ext uri="{FF2B5EF4-FFF2-40B4-BE49-F238E27FC236}">
                  <a16:creationId xmlns:a16="http://schemas.microsoft.com/office/drawing/2014/main" id="{030FD68A-FF4B-ECC6-4E96-C159CAD11CF7}"/>
                </a:ext>
              </a:extLst>
            </p:cNvPr>
            <p:cNvSpPr/>
            <p:nvPr/>
          </p:nvSpPr>
          <p:spPr>
            <a:xfrm>
              <a:off x="335279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4" name="Google Shape;61;p2">
              <a:extLst>
                <a:ext uri="{FF2B5EF4-FFF2-40B4-BE49-F238E27FC236}">
                  <a16:creationId xmlns:a16="http://schemas.microsoft.com/office/drawing/2014/main" id="{216F332E-BF58-A6B6-F59E-4BAF220FAC89}"/>
                </a:ext>
              </a:extLst>
            </p:cNvPr>
            <p:cNvSpPr/>
            <p:nvPr/>
          </p:nvSpPr>
          <p:spPr>
            <a:xfrm>
              <a:off x="623315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5" name="Google Shape;62;p2">
              <a:extLst>
                <a:ext uri="{FF2B5EF4-FFF2-40B4-BE49-F238E27FC236}">
                  <a16:creationId xmlns:a16="http://schemas.microsoft.com/office/drawing/2014/main" id="{892E920E-17B8-BDEB-E8A6-0FC233A88F86}"/>
                </a:ext>
              </a:extLst>
            </p:cNvPr>
            <p:cNvSpPr/>
            <p:nvPr/>
          </p:nvSpPr>
          <p:spPr>
            <a:xfrm>
              <a:off x="47243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6" name="Google Shape;63;p2">
              <a:extLst>
                <a:ext uri="{FF2B5EF4-FFF2-40B4-BE49-F238E27FC236}">
                  <a16:creationId xmlns:a16="http://schemas.microsoft.com/office/drawing/2014/main" id="{DB567651-C957-928A-4FBF-34AD9B19D625}"/>
                </a:ext>
              </a:extLst>
            </p:cNvPr>
            <p:cNvSpPr/>
            <p:nvPr/>
          </p:nvSpPr>
          <p:spPr>
            <a:xfrm>
              <a:off x="509015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7" name="Google Shape;64;p2">
              <a:extLst>
                <a:ext uri="{FF2B5EF4-FFF2-40B4-BE49-F238E27FC236}">
                  <a16:creationId xmlns:a16="http://schemas.microsoft.com/office/drawing/2014/main" id="{2452545E-88C9-7DD9-B56C-267D443AEA0D}"/>
                </a:ext>
              </a:extLst>
            </p:cNvPr>
            <p:cNvSpPr/>
            <p:nvPr/>
          </p:nvSpPr>
          <p:spPr>
            <a:xfrm>
              <a:off x="278129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8" name="Google Shape;65;p2">
              <a:extLst>
                <a:ext uri="{FF2B5EF4-FFF2-40B4-BE49-F238E27FC236}">
                  <a16:creationId xmlns:a16="http://schemas.microsoft.com/office/drawing/2014/main" id="{C34E8B05-C01C-4088-9C84-816E312D7BA7}"/>
                </a:ext>
              </a:extLst>
            </p:cNvPr>
            <p:cNvSpPr/>
            <p:nvPr/>
          </p:nvSpPr>
          <p:spPr>
            <a:xfrm>
              <a:off x="9707880"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9" name="Google Shape;66;p2">
              <a:extLst>
                <a:ext uri="{FF2B5EF4-FFF2-40B4-BE49-F238E27FC236}">
                  <a16:creationId xmlns:a16="http://schemas.microsoft.com/office/drawing/2014/main" id="{F2D00D77-2D8E-0893-8A84-42E5B92939F6}"/>
                </a:ext>
              </a:extLst>
            </p:cNvPr>
            <p:cNvSpPr/>
            <p:nvPr/>
          </p:nvSpPr>
          <p:spPr>
            <a:xfrm>
              <a:off x="739901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0" name="Google Shape;68;p2">
              <a:extLst>
                <a:ext uri="{FF2B5EF4-FFF2-40B4-BE49-F238E27FC236}">
                  <a16:creationId xmlns:a16="http://schemas.microsoft.com/office/drawing/2014/main" id="{5C94899E-43CF-7A14-585C-0E6F025D21AF}"/>
                </a:ext>
              </a:extLst>
            </p:cNvPr>
            <p:cNvSpPr/>
            <p:nvPr/>
          </p:nvSpPr>
          <p:spPr>
            <a:xfrm>
              <a:off x="431291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1" name="Google Shape;67;p2">
              <a:extLst>
                <a:ext uri="{FF2B5EF4-FFF2-40B4-BE49-F238E27FC236}">
                  <a16:creationId xmlns:a16="http://schemas.microsoft.com/office/drawing/2014/main" id="{6185B544-F8A9-F9D2-F91A-728D559020F5}"/>
                </a:ext>
              </a:extLst>
            </p:cNvPr>
            <p:cNvSpPr/>
            <p:nvPr/>
          </p:nvSpPr>
          <p:spPr>
            <a:xfrm>
              <a:off x="47243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1" u="none" strike="noStrike" cap="none" dirty="0">
                <a:solidFill>
                  <a:srgbClr val="00BFDB"/>
                </a:solidFill>
                <a:latin typeface="Lato" panose="020F0502020204030203" pitchFamily="34" charset="77"/>
                <a:ea typeface="Helvetica Neue"/>
                <a:cs typeface="Helvetica Neue"/>
                <a:sym typeface="Helvetica Neue"/>
              </a:endParaRPr>
            </a:p>
          </p:txBody>
        </p:sp>
        <p:sp>
          <p:nvSpPr>
            <p:cNvPr id="22" name="Google Shape;69;p2">
              <a:extLst>
                <a:ext uri="{FF2B5EF4-FFF2-40B4-BE49-F238E27FC236}">
                  <a16:creationId xmlns:a16="http://schemas.microsoft.com/office/drawing/2014/main" id="{0712ECAD-7F49-1ABD-9F9E-1B62E1E234EE}"/>
                </a:ext>
              </a:extLst>
            </p:cNvPr>
            <p:cNvSpPr/>
            <p:nvPr/>
          </p:nvSpPr>
          <p:spPr>
            <a:xfrm>
              <a:off x="239267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3" name="Google Shape;70;p2">
              <a:extLst>
                <a:ext uri="{FF2B5EF4-FFF2-40B4-BE49-F238E27FC236}">
                  <a16:creationId xmlns:a16="http://schemas.microsoft.com/office/drawing/2014/main" id="{581B5E53-6CA0-2C77-1B88-6C95B760A5AB}"/>
                </a:ext>
              </a:extLst>
            </p:cNvPr>
            <p:cNvSpPr/>
            <p:nvPr/>
          </p:nvSpPr>
          <p:spPr>
            <a:xfrm>
              <a:off x="815339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4" name="Google Shape;71;p2">
              <a:extLst>
                <a:ext uri="{FF2B5EF4-FFF2-40B4-BE49-F238E27FC236}">
                  <a16:creationId xmlns:a16="http://schemas.microsoft.com/office/drawing/2014/main" id="{AF2E6A3C-4790-AF53-A402-C5AED8A6C0A3}"/>
                </a:ext>
              </a:extLst>
            </p:cNvPr>
            <p:cNvSpPr/>
            <p:nvPr/>
          </p:nvSpPr>
          <p:spPr>
            <a:xfrm>
              <a:off x="623315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5" name="Google Shape;72;p2">
              <a:extLst>
                <a:ext uri="{FF2B5EF4-FFF2-40B4-BE49-F238E27FC236}">
                  <a16:creationId xmlns:a16="http://schemas.microsoft.com/office/drawing/2014/main" id="{C7CAE79E-2C9F-D031-656C-2873775C99E5}"/>
                </a:ext>
              </a:extLst>
            </p:cNvPr>
            <p:cNvSpPr/>
            <p:nvPr/>
          </p:nvSpPr>
          <p:spPr>
            <a:xfrm>
              <a:off x="10073640"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6" name="Google Shape;58;p2">
              <a:extLst>
                <a:ext uri="{FF2B5EF4-FFF2-40B4-BE49-F238E27FC236}">
                  <a16:creationId xmlns:a16="http://schemas.microsoft.com/office/drawing/2014/main" id="{98AAB507-F899-CA54-E3C8-00EDDAF9AE15}"/>
                </a:ext>
              </a:extLst>
            </p:cNvPr>
            <p:cNvSpPr/>
            <p:nvPr/>
          </p:nvSpPr>
          <p:spPr>
            <a:xfrm>
              <a:off x="472438"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7" name="Google Shape;60;p2">
              <a:extLst>
                <a:ext uri="{FF2B5EF4-FFF2-40B4-BE49-F238E27FC236}">
                  <a16:creationId xmlns:a16="http://schemas.microsoft.com/office/drawing/2014/main" id="{CD341080-A702-C554-FF28-A2CDEA5EE4BF}"/>
                </a:ext>
              </a:extLst>
            </p:cNvPr>
            <p:cNvSpPr/>
            <p:nvPr/>
          </p:nvSpPr>
          <p:spPr>
            <a:xfrm>
              <a:off x="4317354"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8" name="Google Shape;61;p2">
              <a:extLst>
                <a:ext uri="{FF2B5EF4-FFF2-40B4-BE49-F238E27FC236}">
                  <a16:creationId xmlns:a16="http://schemas.microsoft.com/office/drawing/2014/main" id="{1789DE5B-95AB-EE89-930B-3F8DF94D75FA}"/>
                </a:ext>
              </a:extLst>
            </p:cNvPr>
            <p:cNvSpPr/>
            <p:nvPr/>
          </p:nvSpPr>
          <p:spPr>
            <a:xfrm>
              <a:off x="8162269"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grpSp>
      <p:pic>
        <p:nvPicPr>
          <p:cNvPr id="12" name="Picture 11">
            <a:extLst>
              <a:ext uri="{FF2B5EF4-FFF2-40B4-BE49-F238E27FC236}">
                <a16:creationId xmlns:a16="http://schemas.microsoft.com/office/drawing/2014/main" id="{4E86C41C-9BC3-5D9A-ABEC-39E465C665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1819" y="5154638"/>
            <a:ext cx="2842383" cy="628235"/>
          </a:xfrm>
          <a:prstGeom prst="rect">
            <a:avLst/>
          </a:prstGeom>
        </p:spPr>
      </p:pic>
      <p:pic>
        <p:nvPicPr>
          <p:cNvPr id="35" name="Picture 34">
            <a:extLst>
              <a:ext uri="{FF2B5EF4-FFF2-40B4-BE49-F238E27FC236}">
                <a16:creationId xmlns:a16="http://schemas.microsoft.com/office/drawing/2014/main" id="{2CC30D16-AAEF-CA49-6527-C5602ED0B86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596129" y="1205041"/>
            <a:ext cx="6121562" cy="2777770"/>
          </a:xfrm>
          <a:prstGeom prst="roundRect">
            <a:avLst>
              <a:gd name="adj" fmla="val 7702"/>
            </a:avLst>
          </a:prstGeom>
        </p:spPr>
      </p:pic>
      <p:sp>
        <p:nvSpPr>
          <p:cNvPr id="3" name="Slide Number Placeholder 1">
            <a:extLst>
              <a:ext uri="{FF2B5EF4-FFF2-40B4-BE49-F238E27FC236}">
                <a16:creationId xmlns:a16="http://schemas.microsoft.com/office/drawing/2014/main" id="{F0082E1D-BFFE-CF8D-A426-F15EFCBEA14F}"/>
              </a:ext>
            </a:extLst>
          </p:cNvPr>
          <p:cNvSpPr>
            <a:spLocks noGrp="1"/>
          </p:cNvSpPr>
          <p:nvPr>
            <p:ph type="sldNum" sz="quarter" idx="12"/>
          </p:nvPr>
        </p:nvSpPr>
        <p:spPr>
          <a:xfrm>
            <a:off x="8976362" y="6503010"/>
            <a:ext cx="2743200" cy="365125"/>
          </a:xfrm>
        </p:spPr>
        <p:txBody>
          <a:bodyPr/>
          <a:lstStyle/>
          <a:p>
            <a:fld id="{E2DA9AF4-AB34-7244-8F4B-3C98FACDA519}" type="slidenum">
              <a:rPr lang="en-US" smtClean="0"/>
              <a:pPr/>
              <a:t>22</a:t>
            </a:fld>
            <a:endParaRPr lang="en-US" sz="800" dirty="0"/>
          </a:p>
        </p:txBody>
      </p:sp>
      <p:grpSp>
        <p:nvGrpSpPr>
          <p:cNvPr id="36" name="Group 35">
            <a:extLst>
              <a:ext uri="{FF2B5EF4-FFF2-40B4-BE49-F238E27FC236}">
                <a16:creationId xmlns:a16="http://schemas.microsoft.com/office/drawing/2014/main" id="{3A50AFFE-BDE0-4034-7B47-7A7A28FCF71D}"/>
              </a:ext>
            </a:extLst>
          </p:cNvPr>
          <p:cNvGrpSpPr/>
          <p:nvPr/>
        </p:nvGrpSpPr>
        <p:grpSpPr>
          <a:xfrm>
            <a:off x="657560" y="4256913"/>
            <a:ext cx="4196430" cy="478445"/>
            <a:chOff x="827841" y="4282397"/>
            <a:chExt cx="4196430" cy="478445"/>
          </a:xfrm>
        </p:grpSpPr>
        <p:pic>
          <p:nvPicPr>
            <p:cNvPr id="31" name="Picture 30">
              <a:extLst>
                <a:ext uri="{FF2B5EF4-FFF2-40B4-BE49-F238E27FC236}">
                  <a16:creationId xmlns:a16="http://schemas.microsoft.com/office/drawing/2014/main" id="{26055B39-B384-7853-7880-D7C4C3F678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7841" y="4282397"/>
              <a:ext cx="1953458" cy="478445"/>
            </a:xfrm>
            <a:prstGeom prst="rect">
              <a:avLst/>
            </a:prstGeom>
          </p:spPr>
        </p:pic>
        <p:pic>
          <p:nvPicPr>
            <p:cNvPr id="32" name="Picture 31">
              <a:extLst>
                <a:ext uri="{FF2B5EF4-FFF2-40B4-BE49-F238E27FC236}">
                  <a16:creationId xmlns:a16="http://schemas.microsoft.com/office/drawing/2014/main" id="{76DDFD87-2C65-0A9C-1CD0-94E3935AFFE7}"/>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219026" y="4282397"/>
              <a:ext cx="1805245" cy="472302"/>
            </a:xfrm>
            <a:prstGeom prst="rect">
              <a:avLst/>
            </a:prstGeom>
          </p:spPr>
        </p:pic>
      </p:grpSp>
      <p:sp>
        <p:nvSpPr>
          <p:cNvPr id="37" name="Rounded Rectangle 36">
            <a:extLst>
              <a:ext uri="{FF2B5EF4-FFF2-40B4-BE49-F238E27FC236}">
                <a16:creationId xmlns:a16="http://schemas.microsoft.com/office/drawing/2014/main" id="{A0F75D1A-6D01-1E7E-3049-520032D50D59}"/>
              </a:ext>
            </a:extLst>
          </p:cNvPr>
          <p:cNvSpPr/>
          <p:nvPr/>
        </p:nvSpPr>
        <p:spPr>
          <a:xfrm>
            <a:off x="5596129" y="4200074"/>
            <a:ext cx="6121561" cy="1754175"/>
          </a:xfrm>
          <a:prstGeom prst="roundRect">
            <a:avLst>
              <a:gd name="adj" fmla="val 10298"/>
            </a:avLst>
          </a:prstGeom>
          <a:solidFill>
            <a:schemeClr val="bg1"/>
          </a:solidFill>
          <a:ln w="158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5760" tIns="274320" rIns="365760" bIns="274320" rtlCol="0" anchor="t" anchorCtr="0">
            <a:spAutoFit/>
          </a:bodyPr>
          <a:lstStyle/>
          <a:p>
            <a:pPr>
              <a:lnSpc>
                <a:spcPct val="110000"/>
              </a:lnSpc>
              <a:spcAft>
                <a:spcPts val="1200"/>
              </a:spcAft>
            </a:pPr>
            <a:r>
              <a:rPr lang="en-US" sz="1400" i="1" dirty="0">
                <a:solidFill>
                  <a:prstClr val="black"/>
                </a:solidFill>
                <a:latin typeface="Roboto" panose="02000000000000000000" pitchFamily="2" charset="0"/>
                <a:ea typeface="Roboto" panose="02000000000000000000" pitchFamily="2" charset="0"/>
              </a:rPr>
              <a:t>“Based on your design, we will fast track your permits. Your technology complies with all of our regulations and does not have the negative environmental cost of other technologies.”</a:t>
            </a:r>
          </a:p>
          <a:p>
            <a:pPr algn="r">
              <a:lnSpc>
                <a:spcPct val="110000"/>
              </a:lnSpc>
              <a:spcAft>
                <a:spcPts val="1200"/>
              </a:spcAft>
            </a:pPr>
            <a:r>
              <a:rPr lang="en-US" sz="1400" b="1" dirty="0">
                <a:solidFill>
                  <a:schemeClr val="tx1">
                    <a:lumMod val="75000"/>
                    <a:lumOff val="25000"/>
                  </a:schemeClr>
                </a:solidFill>
                <a:latin typeface="Open Sans" pitchFamily="2" charset="0"/>
                <a:ea typeface="Open Sans" pitchFamily="2" charset="0"/>
                <a:cs typeface="Open Sans" pitchFamily="2" charset="0"/>
              </a:rPr>
              <a:t>– STATE OF CALIFORNIA</a:t>
            </a:r>
          </a:p>
        </p:txBody>
      </p:sp>
    </p:spTree>
    <p:extLst>
      <p:ext uri="{BB962C8B-B14F-4D97-AF65-F5344CB8AC3E}">
        <p14:creationId xmlns:p14="http://schemas.microsoft.com/office/powerpoint/2010/main" val="521899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DA92315B-D90E-F7C0-8C8F-F241EF3170C7}"/>
              </a:ext>
            </a:extLst>
          </p:cNvPr>
          <p:cNvSpPr/>
          <p:nvPr/>
        </p:nvSpPr>
        <p:spPr>
          <a:xfrm>
            <a:off x="5645425" y="1324346"/>
            <a:ext cx="6074133" cy="4696986"/>
          </a:xfrm>
          <a:prstGeom prst="roundRect">
            <a:avLst>
              <a:gd name="adj" fmla="val 7750"/>
            </a:avLst>
          </a:prstGeom>
          <a:solidFill>
            <a:schemeClr val="bg1"/>
          </a:solidFill>
          <a:ln w="158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5760" tIns="365760" rIns="365760" bIns="365760" rtlCol="0" anchor="t" anchorCtr="0">
            <a:noAutofit/>
          </a:bodyPr>
          <a:lstStyle/>
          <a:p>
            <a:pPr lvl="0">
              <a:lnSpc>
                <a:spcPct val="110000"/>
              </a:lnSpc>
              <a:spcAft>
                <a:spcPts val="1200"/>
              </a:spcAft>
              <a:defRPr/>
            </a:pPr>
            <a:endParaRPr lang="en-US" sz="1600" dirty="0">
              <a:solidFill>
                <a:prstClr val="black"/>
              </a:solidFill>
              <a:latin typeface="Roboto" panose="02000000000000000000" pitchFamily="2" charset="0"/>
              <a:ea typeface="Roboto" panose="02000000000000000000" pitchFamily="2" charset="0"/>
              <a:cs typeface="Arial" panose="020B0604020202020204" pitchFamily="34" charset="0"/>
            </a:endParaRPr>
          </a:p>
        </p:txBody>
      </p:sp>
      <p:sp>
        <p:nvSpPr>
          <p:cNvPr id="2" name="Title 1">
            <a:extLst>
              <a:ext uri="{FF2B5EF4-FFF2-40B4-BE49-F238E27FC236}">
                <a16:creationId xmlns:a16="http://schemas.microsoft.com/office/drawing/2014/main" id="{4D79D434-1804-AF4E-AF1A-F0C083650499}"/>
              </a:ext>
            </a:extLst>
          </p:cNvPr>
          <p:cNvSpPr txBox="1">
            <a:spLocks/>
          </p:cNvSpPr>
          <p:nvPr/>
        </p:nvSpPr>
        <p:spPr>
          <a:xfrm>
            <a:off x="472439" y="1833874"/>
            <a:ext cx="4409662" cy="2800767"/>
          </a:xfrm>
          <a:prstGeom prst="rect">
            <a:avLst/>
          </a:prstGeom>
        </p:spPr>
        <p:txBody>
          <a:bodyPr wrap="square" tIns="91440" bIns="9144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800"/>
              </a:spcAft>
            </a:pPr>
            <a:r>
              <a:rPr lang="en-US" sz="1400" dirty="0">
                <a:latin typeface="Roboto" panose="02000000000000000000" pitchFamily="2" charset="0"/>
                <a:ea typeface="Roboto" panose="02000000000000000000" pitchFamily="2" charset="0"/>
              </a:rPr>
              <a:t>G-Ship LLC was founded in 2014 and is privately held. </a:t>
            </a:r>
          </a:p>
          <a:p>
            <a:pPr>
              <a:lnSpc>
                <a:spcPct val="100000"/>
              </a:lnSpc>
              <a:spcAft>
                <a:spcPts val="1800"/>
              </a:spcAft>
            </a:pPr>
            <a:r>
              <a:rPr lang="en-US" sz="1400" dirty="0">
                <a:latin typeface="Roboto" panose="02000000000000000000" pitchFamily="2" charset="0"/>
                <a:ea typeface="Roboto" panose="02000000000000000000" pitchFamily="2" charset="0"/>
              </a:rPr>
              <a:t>Our partner architectural, construction and engineering firms are world-renowned and include Gensler, Harvey, Burns &amp; McDonnell and our other vendor partners who are ready to build our Hydro Electric Power Towers immediately.</a:t>
            </a:r>
          </a:p>
          <a:p>
            <a:pPr>
              <a:lnSpc>
                <a:spcPct val="100000"/>
              </a:lnSpc>
              <a:spcAft>
                <a:spcPts val="1800"/>
              </a:spcAft>
            </a:pPr>
            <a:r>
              <a:rPr lang="en-US" sz="1400" dirty="0">
                <a:latin typeface="Roboto" panose="02000000000000000000" pitchFamily="2" charset="0"/>
                <a:ea typeface="Roboto" panose="02000000000000000000" pitchFamily="2" charset="0"/>
              </a:rPr>
              <a:t>G-SHIP LLC is in negotiations with India, UAE, numerous African nations and with The State of Texas for Hydro Electric Power Towers with data centers integrated into the design</a:t>
            </a:r>
          </a:p>
        </p:txBody>
      </p:sp>
      <p:pic>
        <p:nvPicPr>
          <p:cNvPr id="1026" name="Picture 2">
            <a:extLst>
              <a:ext uri="{FF2B5EF4-FFF2-40B4-BE49-F238E27FC236}">
                <a16:creationId xmlns:a16="http://schemas.microsoft.com/office/drawing/2014/main" id="{AFFD0BC3-365C-A740-575C-FEB826FDFF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8030" y="2053006"/>
            <a:ext cx="4282266" cy="102625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1901FB0-036F-8268-8962-FEF325C08D12}"/>
              </a:ext>
            </a:extLst>
          </p:cNvPr>
          <p:cNvSpPr txBox="1">
            <a:spLocks/>
          </p:cNvSpPr>
          <p:nvPr/>
        </p:nvSpPr>
        <p:spPr>
          <a:xfrm>
            <a:off x="472438" y="470235"/>
            <a:ext cx="7959181" cy="1089529"/>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COMPANY HISTORY</a:t>
            </a:r>
            <a:br>
              <a:rPr lang="en-US" sz="3600" b="1" dirty="0">
                <a:solidFill>
                  <a:schemeClr val="tx1">
                    <a:lumMod val="75000"/>
                    <a:lumOff val="25000"/>
                  </a:schemeClr>
                </a:solidFill>
                <a:latin typeface="Open Sans" pitchFamily="2" charset="0"/>
                <a:ea typeface="Open Sans" pitchFamily="2" charset="0"/>
                <a:cs typeface="Open Sans" pitchFamily="2" charset="0"/>
              </a:rPr>
            </a:br>
            <a:r>
              <a:rPr lang="en-US" sz="3600" b="1" dirty="0">
                <a:solidFill>
                  <a:schemeClr val="tx1">
                    <a:lumMod val="75000"/>
                    <a:lumOff val="25000"/>
                  </a:schemeClr>
                </a:solidFill>
                <a:latin typeface="Open Sans" pitchFamily="2" charset="0"/>
                <a:ea typeface="Open Sans" pitchFamily="2" charset="0"/>
                <a:cs typeface="Open Sans" pitchFamily="2" charset="0"/>
              </a:rPr>
              <a:t>&amp; VIABILITY</a:t>
            </a:r>
          </a:p>
        </p:txBody>
      </p:sp>
      <p:grpSp>
        <p:nvGrpSpPr>
          <p:cNvPr id="5" name="Group 4">
            <a:extLst>
              <a:ext uri="{FF2B5EF4-FFF2-40B4-BE49-F238E27FC236}">
                <a16:creationId xmlns:a16="http://schemas.microsoft.com/office/drawing/2014/main" id="{F5086B99-C263-5E49-426D-3B2A9614390D}"/>
              </a:ext>
            </a:extLst>
          </p:cNvPr>
          <p:cNvGrpSpPr/>
          <p:nvPr/>
        </p:nvGrpSpPr>
        <p:grpSpPr>
          <a:xfrm>
            <a:off x="472438" y="-1278150"/>
            <a:ext cx="11247122" cy="960651"/>
            <a:chOff x="472438" y="-1278150"/>
            <a:chExt cx="11247122" cy="960651"/>
          </a:xfrm>
        </p:grpSpPr>
        <p:sp>
          <p:nvSpPr>
            <p:cNvPr id="6" name="Google Shape;58;p2">
              <a:extLst>
                <a:ext uri="{FF2B5EF4-FFF2-40B4-BE49-F238E27FC236}">
                  <a16:creationId xmlns:a16="http://schemas.microsoft.com/office/drawing/2014/main" id="{59061C2D-D1C3-DAA8-8FF4-555036F52778}"/>
                </a:ext>
              </a:extLst>
            </p:cNvPr>
            <p:cNvSpPr/>
            <p:nvPr/>
          </p:nvSpPr>
          <p:spPr>
            <a:xfrm>
              <a:off x="472439" y="-983952"/>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7" name="Google Shape;59;p2">
              <a:extLst>
                <a:ext uri="{FF2B5EF4-FFF2-40B4-BE49-F238E27FC236}">
                  <a16:creationId xmlns:a16="http://schemas.microsoft.com/office/drawing/2014/main" id="{5BC7E0E7-FD91-4ADC-B0E9-C1446E874E1D}"/>
                </a:ext>
              </a:extLst>
            </p:cNvPr>
            <p:cNvSpPr/>
            <p:nvPr/>
          </p:nvSpPr>
          <p:spPr>
            <a:xfrm>
              <a:off x="9113520"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8" name="Google Shape;60;p2">
              <a:extLst>
                <a:ext uri="{FF2B5EF4-FFF2-40B4-BE49-F238E27FC236}">
                  <a16:creationId xmlns:a16="http://schemas.microsoft.com/office/drawing/2014/main" id="{65F0D7EE-6649-5C70-95A2-6C4B1981A789}"/>
                </a:ext>
              </a:extLst>
            </p:cNvPr>
            <p:cNvSpPr/>
            <p:nvPr/>
          </p:nvSpPr>
          <p:spPr>
            <a:xfrm>
              <a:off x="335279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9" name="Google Shape;61;p2">
              <a:extLst>
                <a:ext uri="{FF2B5EF4-FFF2-40B4-BE49-F238E27FC236}">
                  <a16:creationId xmlns:a16="http://schemas.microsoft.com/office/drawing/2014/main" id="{E370A88B-307B-EB15-55D7-EE1E0040633A}"/>
                </a:ext>
              </a:extLst>
            </p:cNvPr>
            <p:cNvSpPr/>
            <p:nvPr/>
          </p:nvSpPr>
          <p:spPr>
            <a:xfrm>
              <a:off x="623315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0" name="Google Shape;62;p2">
              <a:extLst>
                <a:ext uri="{FF2B5EF4-FFF2-40B4-BE49-F238E27FC236}">
                  <a16:creationId xmlns:a16="http://schemas.microsoft.com/office/drawing/2014/main" id="{E569A1F3-84C1-A05D-87E3-1E12CE7A2E5E}"/>
                </a:ext>
              </a:extLst>
            </p:cNvPr>
            <p:cNvSpPr/>
            <p:nvPr/>
          </p:nvSpPr>
          <p:spPr>
            <a:xfrm>
              <a:off x="47243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1" name="Google Shape;63;p2">
              <a:extLst>
                <a:ext uri="{FF2B5EF4-FFF2-40B4-BE49-F238E27FC236}">
                  <a16:creationId xmlns:a16="http://schemas.microsoft.com/office/drawing/2014/main" id="{EDADB568-9CC9-7CAD-4F60-6865ECBCDE95}"/>
                </a:ext>
              </a:extLst>
            </p:cNvPr>
            <p:cNvSpPr/>
            <p:nvPr/>
          </p:nvSpPr>
          <p:spPr>
            <a:xfrm>
              <a:off x="509015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2" name="Google Shape;64;p2">
              <a:extLst>
                <a:ext uri="{FF2B5EF4-FFF2-40B4-BE49-F238E27FC236}">
                  <a16:creationId xmlns:a16="http://schemas.microsoft.com/office/drawing/2014/main" id="{CA058741-2385-0191-B991-8E62A1209E1D}"/>
                </a:ext>
              </a:extLst>
            </p:cNvPr>
            <p:cNvSpPr/>
            <p:nvPr/>
          </p:nvSpPr>
          <p:spPr>
            <a:xfrm>
              <a:off x="278129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3" name="Google Shape;65;p2">
              <a:extLst>
                <a:ext uri="{FF2B5EF4-FFF2-40B4-BE49-F238E27FC236}">
                  <a16:creationId xmlns:a16="http://schemas.microsoft.com/office/drawing/2014/main" id="{924BEECE-552A-D305-C023-0BD4F979AC2B}"/>
                </a:ext>
              </a:extLst>
            </p:cNvPr>
            <p:cNvSpPr/>
            <p:nvPr/>
          </p:nvSpPr>
          <p:spPr>
            <a:xfrm>
              <a:off x="9707880"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4" name="Google Shape;66;p2">
              <a:extLst>
                <a:ext uri="{FF2B5EF4-FFF2-40B4-BE49-F238E27FC236}">
                  <a16:creationId xmlns:a16="http://schemas.microsoft.com/office/drawing/2014/main" id="{86DA98B7-87D3-D443-186A-9C2084D13EED}"/>
                </a:ext>
              </a:extLst>
            </p:cNvPr>
            <p:cNvSpPr/>
            <p:nvPr/>
          </p:nvSpPr>
          <p:spPr>
            <a:xfrm>
              <a:off x="739901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5" name="Google Shape;68;p2">
              <a:extLst>
                <a:ext uri="{FF2B5EF4-FFF2-40B4-BE49-F238E27FC236}">
                  <a16:creationId xmlns:a16="http://schemas.microsoft.com/office/drawing/2014/main" id="{84FBA394-76AE-C5A9-8DE5-0CC0658D0A31}"/>
                </a:ext>
              </a:extLst>
            </p:cNvPr>
            <p:cNvSpPr/>
            <p:nvPr/>
          </p:nvSpPr>
          <p:spPr>
            <a:xfrm>
              <a:off x="431291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6" name="Google Shape;67;p2">
              <a:extLst>
                <a:ext uri="{FF2B5EF4-FFF2-40B4-BE49-F238E27FC236}">
                  <a16:creationId xmlns:a16="http://schemas.microsoft.com/office/drawing/2014/main" id="{363F9127-3FD1-98CB-1AE5-30D69F53D6E8}"/>
                </a:ext>
              </a:extLst>
            </p:cNvPr>
            <p:cNvSpPr/>
            <p:nvPr/>
          </p:nvSpPr>
          <p:spPr>
            <a:xfrm>
              <a:off x="47243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1" u="none" strike="noStrike" cap="none" dirty="0">
                <a:solidFill>
                  <a:srgbClr val="00BFDB"/>
                </a:solidFill>
                <a:latin typeface="Lato" panose="020F0502020204030203" pitchFamily="34" charset="77"/>
                <a:ea typeface="Helvetica Neue"/>
                <a:cs typeface="Helvetica Neue"/>
                <a:sym typeface="Helvetica Neue"/>
              </a:endParaRPr>
            </a:p>
          </p:txBody>
        </p:sp>
        <p:sp>
          <p:nvSpPr>
            <p:cNvPr id="17" name="Google Shape;69;p2">
              <a:extLst>
                <a:ext uri="{FF2B5EF4-FFF2-40B4-BE49-F238E27FC236}">
                  <a16:creationId xmlns:a16="http://schemas.microsoft.com/office/drawing/2014/main" id="{B728E44F-18C4-69CA-BA32-848A0E4CF391}"/>
                </a:ext>
              </a:extLst>
            </p:cNvPr>
            <p:cNvSpPr/>
            <p:nvPr/>
          </p:nvSpPr>
          <p:spPr>
            <a:xfrm>
              <a:off x="239267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8" name="Google Shape;70;p2">
              <a:extLst>
                <a:ext uri="{FF2B5EF4-FFF2-40B4-BE49-F238E27FC236}">
                  <a16:creationId xmlns:a16="http://schemas.microsoft.com/office/drawing/2014/main" id="{8325123D-0957-EDCC-5597-231B5AFDB779}"/>
                </a:ext>
              </a:extLst>
            </p:cNvPr>
            <p:cNvSpPr/>
            <p:nvPr/>
          </p:nvSpPr>
          <p:spPr>
            <a:xfrm>
              <a:off x="815339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9" name="Google Shape;71;p2">
              <a:extLst>
                <a:ext uri="{FF2B5EF4-FFF2-40B4-BE49-F238E27FC236}">
                  <a16:creationId xmlns:a16="http://schemas.microsoft.com/office/drawing/2014/main" id="{ECBB061B-0C64-FE5A-3FD5-19E06618F7EF}"/>
                </a:ext>
              </a:extLst>
            </p:cNvPr>
            <p:cNvSpPr/>
            <p:nvPr/>
          </p:nvSpPr>
          <p:spPr>
            <a:xfrm>
              <a:off x="623315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0" name="Google Shape;72;p2">
              <a:extLst>
                <a:ext uri="{FF2B5EF4-FFF2-40B4-BE49-F238E27FC236}">
                  <a16:creationId xmlns:a16="http://schemas.microsoft.com/office/drawing/2014/main" id="{7DD43838-23F8-35A2-689C-17B77487B43A}"/>
                </a:ext>
              </a:extLst>
            </p:cNvPr>
            <p:cNvSpPr/>
            <p:nvPr/>
          </p:nvSpPr>
          <p:spPr>
            <a:xfrm>
              <a:off x="10073640"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1" name="Google Shape;58;p2">
              <a:extLst>
                <a:ext uri="{FF2B5EF4-FFF2-40B4-BE49-F238E27FC236}">
                  <a16:creationId xmlns:a16="http://schemas.microsoft.com/office/drawing/2014/main" id="{737ED938-722E-93BB-DE95-9879FF354563}"/>
                </a:ext>
              </a:extLst>
            </p:cNvPr>
            <p:cNvSpPr/>
            <p:nvPr/>
          </p:nvSpPr>
          <p:spPr>
            <a:xfrm>
              <a:off x="472438"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2" name="Google Shape;60;p2">
              <a:extLst>
                <a:ext uri="{FF2B5EF4-FFF2-40B4-BE49-F238E27FC236}">
                  <a16:creationId xmlns:a16="http://schemas.microsoft.com/office/drawing/2014/main" id="{FF507FDA-E943-1B2A-C874-1BB51D4F40A5}"/>
                </a:ext>
              </a:extLst>
            </p:cNvPr>
            <p:cNvSpPr/>
            <p:nvPr/>
          </p:nvSpPr>
          <p:spPr>
            <a:xfrm>
              <a:off x="4317354"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3" name="Google Shape;61;p2">
              <a:extLst>
                <a:ext uri="{FF2B5EF4-FFF2-40B4-BE49-F238E27FC236}">
                  <a16:creationId xmlns:a16="http://schemas.microsoft.com/office/drawing/2014/main" id="{F79B30F1-2B56-476A-C1E9-29006FDEE3E0}"/>
                </a:ext>
              </a:extLst>
            </p:cNvPr>
            <p:cNvSpPr/>
            <p:nvPr/>
          </p:nvSpPr>
          <p:spPr>
            <a:xfrm>
              <a:off x="8162269"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grpSp>
      <p:sp>
        <p:nvSpPr>
          <p:cNvPr id="3" name="Slide Number Placeholder 1">
            <a:extLst>
              <a:ext uri="{FF2B5EF4-FFF2-40B4-BE49-F238E27FC236}">
                <a16:creationId xmlns:a16="http://schemas.microsoft.com/office/drawing/2014/main" id="{506DF276-62DE-7000-AF1B-58BA60DF764A}"/>
              </a:ext>
            </a:extLst>
          </p:cNvPr>
          <p:cNvSpPr>
            <a:spLocks noGrp="1"/>
          </p:cNvSpPr>
          <p:nvPr>
            <p:ph type="sldNum" sz="quarter" idx="12"/>
          </p:nvPr>
        </p:nvSpPr>
        <p:spPr>
          <a:xfrm>
            <a:off x="8976362" y="6503010"/>
            <a:ext cx="2743200" cy="365125"/>
          </a:xfrm>
        </p:spPr>
        <p:txBody>
          <a:bodyPr/>
          <a:lstStyle/>
          <a:p>
            <a:fld id="{E2DA9AF4-AB34-7244-8F4B-3C98FACDA519}" type="slidenum">
              <a:rPr lang="en-US" smtClean="0"/>
              <a:pPr/>
              <a:t>23</a:t>
            </a:fld>
            <a:endParaRPr lang="en-US" sz="800" dirty="0"/>
          </a:p>
        </p:txBody>
      </p:sp>
      <p:pic>
        <p:nvPicPr>
          <p:cNvPr id="32" name="Picture 31">
            <a:extLst>
              <a:ext uri="{FF2B5EF4-FFF2-40B4-BE49-F238E27FC236}">
                <a16:creationId xmlns:a16="http://schemas.microsoft.com/office/drawing/2014/main" id="{4E303C9E-D99E-DF16-7E65-0FE5C41FF5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09223" y="3778261"/>
            <a:ext cx="2540000" cy="1562100"/>
          </a:xfrm>
          <a:prstGeom prst="rect">
            <a:avLst/>
          </a:prstGeom>
        </p:spPr>
      </p:pic>
      <p:pic>
        <p:nvPicPr>
          <p:cNvPr id="34" name="Picture 33">
            <a:extLst>
              <a:ext uri="{FF2B5EF4-FFF2-40B4-BE49-F238E27FC236}">
                <a16:creationId xmlns:a16="http://schemas.microsoft.com/office/drawing/2014/main" id="{73E0D634-FAA7-020F-4925-6A89B556FD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22997" y="3735432"/>
            <a:ext cx="1640462" cy="1647324"/>
          </a:xfrm>
          <a:prstGeom prst="rect">
            <a:avLst/>
          </a:prstGeom>
        </p:spPr>
      </p:pic>
    </p:spTree>
    <p:extLst>
      <p:ext uri="{BB962C8B-B14F-4D97-AF65-F5344CB8AC3E}">
        <p14:creationId xmlns:p14="http://schemas.microsoft.com/office/powerpoint/2010/main" val="4143405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990C420-0E0A-A92D-6A51-E5809556D983}"/>
              </a:ext>
            </a:extLst>
          </p:cNvPr>
          <p:cNvSpPr/>
          <p:nvPr/>
        </p:nvSpPr>
        <p:spPr>
          <a:xfrm>
            <a:off x="3694176" y="173736"/>
            <a:ext cx="8010144" cy="61513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7FFCC3F9-7190-D042-B5A9-4343F825C88E}"/>
              </a:ext>
            </a:extLst>
          </p:cNvPr>
          <p:cNvGraphicFramePr>
            <a:graphicFrameLocks noGrp="1"/>
          </p:cNvGraphicFramePr>
          <p:nvPr>
            <p:extLst/>
          </p:nvPr>
        </p:nvGraphicFramePr>
        <p:xfrm>
          <a:off x="3694175" y="173736"/>
          <a:ext cx="8025383" cy="6151358"/>
        </p:xfrm>
        <a:graphic>
          <a:graphicData uri="http://schemas.openxmlformats.org/drawingml/2006/table">
            <a:tbl>
              <a:tblPr firstRow="1" firstCol="1" bandRow="1">
                <a:tableStyleId>{8799B23B-EC83-4686-B30A-512413B5E67A}</a:tableStyleId>
              </a:tblPr>
              <a:tblGrid>
                <a:gridCol w="1245950">
                  <a:extLst>
                    <a:ext uri="{9D8B030D-6E8A-4147-A177-3AD203B41FA5}">
                      <a16:colId xmlns:a16="http://schemas.microsoft.com/office/drawing/2014/main" val="2963887862"/>
                    </a:ext>
                  </a:extLst>
                </a:gridCol>
                <a:gridCol w="2876678">
                  <a:extLst>
                    <a:ext uri="{9D8B030D-6E8A-4147-A177-3AD203B41FA5}">
                      <a16:colId xmlns:a16="http://schemas.microsoft.com/office/drawing/2014/main" val="627910700"/>
                    </a:ext>
                  </a:extLst>
                </a:gridCol>
                <a:gridCol w="3902755">
                  <a:extLst>
                    <a:ext uri="{9D8B030D-6E8A-4147-A177-3AD203B41FA5}">
                      <a16:colId xmlns:a16="http://schemas.microsoft.com/office/drawing/2014/main" val="1869329755"/>
                    </a:ext>
                  </a:extLst>
                </a:gridCol>
              </a:tblGrid>
              <a:tr h="250582">
                <a:tc>
                  <a:txBody>
                    <a:bodyPr/>
                    <a:lstStyle/>
                    <a:p>
                      <a:pPr marL="274320" marR="0" algn="l">
                        <a:spcBef>
                          <a:spcPts val="0"/>
                        </a:spcBef>
                        <a:spcAft>
                          <a:spcPts val="0"/>
                        </a:spcAft>
                      </a:pPr>
                      <a:r>
                        <a:rPr lang="en-US" sz="900" b="1" dirty="0">
                          <a:solidFill>
                            <a:schemeClr val="bg1"/>
                          </a:solidFill>
                          <a:effectLst/>
                          <a:latin typeface="Roboto" panose="02000000000000000000" pitchFamily="2" charset="0"/>
                          <a:ea typeface="Roboto" panose="02000000000000000000" pitchFamily="2" charset="0"/>
                        </a:rPr>
                        <a:t>DATE</a:t>
                      </a:r>
                      <a:endParaRPr lang="en-US" sz="900" b="1"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900" b="1" dirty="0">
                          <a:solidFill>
                            <a:schemeClr val="bg1"/>
                          </a:solidFill>
                          <a:effectLst/>
                          <a:latin typeface="Roboto" panose="02000000000000000000" pitchFamily="2" charset="0"/>
                          <a:ea typeface="Roboto" panose="02000000000000000000" pitchFamily="2" charset="0"/>
                        </a:rPr>
                        <a:t>CATEGORY</a:t>
                      </a:r>
                      <a:endParaRPr lang="en-US" sz="900" b="1"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900" b="1" dirty="0">
                          <a:solidFill>
                            <a:schemeClr val="bg1"/>
                          </a:solidFill>
                          <a:effectLst/>
                          <a:latin typeface="Roboto" panose="02000000000000000000" pitchFamily="2" charset="0"/>
                          <a:ea typeface="Roboto" panose="02000000000000000000" pitchFamily="2" charset="0"/>
                        </a:rPr>
                        <a:t>DESCRIPTION</a:t>
                      </a:r>
                      <a:endParaRPr lang="en-US" sz="900" b="1"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346468002"/>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2005/08/04</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0" dirty="0">
                          <a:effectLst/>
                          <a:latin typeface="Roboto" panose="02000000000000000000" pitchFamily="2" charset="0"/>
                          <a:ea typeface="Roboto" panose="02000000000000000000" pitchFamily="2" charset="0"/>
                        </a:rPr>
                        <a:t>Patent</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Dictated 1</a:t>
                      </a:r>
                      <a:r>
                        <a:rPr lang="en-US" sz="850" b="0" baseline="30000" dirty="0">
                          <a:effectLst/>
                          <a:latin typeface="Roboto" panose="02000000000000000000" pitchFamily="2" charset="0"/>
                          <a:ea typeface="Roboto" panose="02000000000000000000" pitchFamily="2" charset="0"/>
                        </a:rPr>
                        <a:t>st</a:t>
                      </a:r>
                      <a:r>
                        <a:rPr lang="en-US" sz="850" b="0" dirty="0">
                          <a:effectLst/>
                          <a:latin typeface="Roboto" panose="02000000000000000000" pitchFamily="2" charset="0"/>
                          <a:ea typeface="Roboto" panose="02000000000000000000" pitchFamily="2" charset="0"/>
                        </a:rPr>
                        <a:t> Patent</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44685594"/>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2008/06/14</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1" u="none" dirty="0">
                          <a:effectLst/>
                          <a:latin typeface="Roboto" panose="02000000000000000000" pitchFamily="2" charset="0"/>
                          <a:ea typeface="Roboto" panose="02000000000000000000" pitchFamily="2" charset="0"/>
                        </a:rPr>
                        <a:t>Prototype</a:t>
                      </a:r>
                      <a:endParaRPr lang="en-US" sz="850" b="1" i="0" u="none"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Built 1</a:t>
                      </a:r>
                      <a:r>
                        <a:rPr lang="en-US" sz="850" b="0" baseline="30000" dirty="0">
                          <a:effectLst/>
                          <a:latin typeface="Roboto" panose="02000000000000000000" pitchFamily="2" charset="0"/>
                          <a:ea typeface="Roboto" panose="02000000000000000000" pitchFamily="2" charset="0"/>
                        </a:rPr>
                        <a:t>st</a:t>
                      </a:r>
                      <a:r>
                        <a:rPr lang="en-US" sz="850" b="0" dirty="0">
                          <a:effectLst/>
                          <a:latin typeface="Roboto" panose="02000000000000000000" pitchFamily="2" charset="0"/>
                          <a:ea typeface="Roboto" panose="02000000000000000000" pitchFamily="2" charset="0"/>
                        </a:rPr>
                        <a:t> Physical Model</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49949465"/>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2009/07/08</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0" dirty="0">
                          <a:effectLst/>
                          <a:latin typeface="Roboto" panose="02000000000000000000" pitchFamily="2" charset="0"/>
                          <a:ea typeface="Roboto" panose="02000000000000000000" pitchFamily="2" charset="0"/>
                        </a:rPr>
                        <a:t>Patent</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1</a:t>
                      </a:r>
                      <a:r>
                        <a:rPr lang="en-US" sz="850" b="0" baseline="30000" dirty="0">
                          <a:effectLst/>
                          <a:latin typeface="Roboto" panose="02000000000000000000" pitchFamily="2" charset="0"/>
                          <a:ea typeface="Roboto" panose="02000000000000000000" pitchFamily="2" charset="0"/>
                        </a:rPr>
                        <a:t>st</a:t>
                      </a:r>
                      <a:r>
                        <a:rPr lang="en-US" sz="850" b="0" dirty="0">
                          <a:effectLst/>
                          <a:latin typeface="Roboto" panose="02000000000000000000" pitchFamily="2" charset="0"/>
                          <a:ea typeface="Roboto" panose="02000000000000000000" pitchFamily="2" charset="0"/>
                        </a:rPr>
                        <a:t> Provisional Patent</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7313354"/>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2009/11/19</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lang="en-US" sz="850" b="0" dirty="0">
                          <a:effectLst/>
                          <a:latin typeface="Roboto" panose="02000000000000000000" pitchFamily="2" charset="0"/>
                          <a:ea typeface="Roboto" panose="02000000000000000000" pitchFamily="2" charset="0"/>
                        </a:rPr>
                        <a:t>Letter of Support</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Texas A&amp;M University “TCAT”</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2845370"/>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2010/01/10</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0" dirty="0">
                          <a:effectLst/>
                          <a:latin typeface="Roboto" panose="02000000000000000000" pitchFamily="2" charset="0"/>
                          <a:ea typeface="Roboto" panose="02000000000000000000" pitchFamily="2" charset="0"/>
                        </a:rPr>
                        <a:t>Patent</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1</a:t>
                      </a:r>
                      <a:r>
                        <a:rPr lang="en-US" sz="850" b="0" baseline="30000" dirty="0">
                          <a:effectLst/>
                          <a:latin typeface="Roboto" panose="02000000000000000000" pitchFamily="2" charset="0"/>
                          <a:ea typeface="Roboto" panose="02000000000000000000" pitchFamily="2" charset="0"/>
                        </a:rPr>
                        <a:t>st</a:t>
                      </a:r>
                      <a:r>
                        <a:rPr lang="en-US" sz="850" b="0" dirty="0">
                          <a:effectLst/>
                          <a:latin typeface="Roboto" panose="02000000000000000000" pitchFamily="2" charset="0"/>
                          <a:ea typeface="Roboto" panose="02000000000000000000" pitchFamily="2" charset="0"/>
                        </a:rPr>
                        <a:t> Patent Filed</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33338389"/>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2010/09/03</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1" u="none" dirty="0">
                          <a:effectLst/>
                          <a:latin typeface="Roboto" panose="02000000000000000000" pitchFamily="2" charset="0"/>
                          <a:ea typeface="Roboto" panose="02000000000000000000" pitchFamily="2" charset="0"/>
                        </a:rPr>
                        <a:t>Prototype</a:t>
                      </a:r>
                      <a:endParaRPr lang="en-US" sz="850" b="1" i="0" u="none"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2</a:t>
                      </a:r>
                      <a:r>
                        <a:rPr lang="en-US" sz="850" b="0" baseline="30000" dirty="0">
                          <a:effectLst/>
                          <a:latin typeface="Roboto" panose="02000000000000000000" pitchFamily="2" charset="0"/>
                          <a:ea typeface="Roboto" panose="02000000000000000000" pitchFamily="2" charset="0"/>
                        </a:rPr>
                        <a:t>nd</a:t>
                      </a:r>
                      <a:r>
                        <a:rPr lang="en-US" sz="850" b="0" dirty="0">
                          <a:effectLst/>
                          <a:latin typeface="Roboto" panose="02000000000000000000" pitchFamily="2" charset="0"/>
                          <a:ea typeface="Roboto" panose="02000000000000000000" pitchFamily="2" charset="0"/>
                        </a:rPr>
                        <a:t> Physical Model in Pool</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3529212"/>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2011/03/11</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1" u="none" dirty="0">
                          <a:effectLst/>
                          <a:latin typeface="Roboto" panose="02000000000000000000" pitchFamily="2" charset="0"/>
                          <a:ea typeface="Roboto" panose="02000000000000000000" pitchFamily="2" charset="0"/>
                        </a:rPr>
                        <a:t>Wolfram Consulting</a:t>
                      </a:r>
                      <a:endParaRPr lang="en-US" sz="850" b="1" i="0" u="none"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3D Model &amp; Simulation Started</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24798646"/>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2011/03/29</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1" u="none" dirty="0">
                          <a:effectLst/>
                          <a:latin typeface="Roboto" panose="02000000000000000000" pitchFamily="2" charset="0"/>
                          <a:ea typeface="Roboto" panose="02000000000000000000" pitchFamily="2" charset="0"/>
                        </a:rPr>
                        <a:t>State of California</a:t>
                      </a:r>
                      <a:endParaRPr lang="en-US" sz="850" b="1" i="0" u="none"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California CEC Appeal Hearing</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10994050"/>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2011/04/16</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1" u="none" dirty="0">
                          <a:effectLst/>
                          <a:latin typeface="Roboto" panose="02000000000000000000" pitchFamily="2" charset="0"/>
                          <a:ea typeface="Roboto" panose="02000000000000000000" pitchFamily="2" charset="0"/>
                        </a:rPr>
                        <a:t>Wolfram Consulting</a:t>
                      </a:r>
                      <a:endParaRPr lang="en-US" sz="850" b="1" i="0" u="none"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Wolfram Mathematica Model Successful</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0060543"/>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2011/04/25</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1" u="none" dirty="0">
                          <a:effectLst/>
                          <a:latin typeface="Roboto" panose="02000000000000000000" pitchFamily="2" charset="0"/>
                          <a:ea typeface="Roboto" panose="02000000000000000000" pitchFamily="2" charset="0"/>
                        </a:rPr>
                        <a:t>State of California</a:t>
                      </a:r>
                      <a:endParaRPr lang="en-US" sz="850" b="1" i="0" u="none"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CEC Commissioners Grant PreCertification</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12328906"/>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2012/04/09</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1" u="none" dirty="0">
                          <a:effectLst/>
                          <a:latin typeface="Roboto" panose="02000000000000000000" pitchFamily="2" charset="0"/>
                          <a:ea typeface="Roboto" panose="02000000000000000000" pitchFamily="2" charset="0"/>
                        </a:rPr>
                        <a:t>State of California</a:t>
                      </a:r>
                      <a:endParaRPr lang="en-US" sz="850" b="1" i="0" u="none"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SPGCA-1, LLC Precertified by CEC-61230C</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7214703"/>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2012/05/08</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1" u="none" dirty="0">
                          <a:effectLst/>
                          <a:latin typeface="Roboto" panose="02000000000000000000" pitchFamily="2" charset="0"/>
                          <a:ea typeface="Roboto" panose="02000000000000000000" pitchFamily="2" charset="0"/>
                        </a:rPr>
                        <a:t>Prototype</a:t>
                      </a:r>
                      <a:endParaRPr lang="en-US" sz="850" b="1" i="0" u="none"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3</a:t>
                      </a:r>
                      <a:r>
                        <a:rPr lang="en-US" sz="850" b="0" baseline="30000" dirty="0">
                          <a:effectLst/>
                          <a:latin typeface="Roboto" panose="02000000000000000000" pitchFamily="2" charset="0"/>
                          <a:ea typeface="Roboto" panose="02000000000000000000" pitchFamily="2" charset="0"/>
                        </a:rPr>
                        <a:t>rd</a:t>
                      </a:r>
                      <a:r>
                        <a:rPr lang="en-US" sz="850" b="0" dirty="0">
                          <a:effectLst/>
                          <a:latin typeface="Roboto" panose="02000000000000000000" pitchFamily="2" charset="0"/>
                          <a:ea typeface="Roboto" panose="02000000000000000000" pitchFamily="2" charset="0"/>
                        </a:rPr>
                        <a:t> Physical Model in Machine Shop</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80745795"/>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2012/09/22</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0" dirty="0">
                          <a:effectLst/>
                          <a:latin typeface="Roboto" panose="02000000000000000000" pitchFamily="2" charset="0"/>
                          <a:ea typeface="Roboto" panose="02000000000000000000" pitchFamily="2" charset="0"/>
                        </a:rPr>
                        <a:t>SoCal University</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Electromagnetic linear motor model starts</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3970275"/>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2014/02/02</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0" dirty="0">
                          <a:effectLst/>
                          <a:latin typeface="Roboto" panose="02000000000000000000" pitchFamily="2" charset="0"/>
                          <a:ea typeface="Roboto" panose="02000000000000000000" pitchFamily="2" charset="0"/>
                        </a:rPr>
                        <a:t>Patent</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CA. Dept. of Water Resources Tech Brief 1</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63624804"/>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2014/10/16</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0" dirty="0">
                          <a:effectLst/>
                          <a:latin typeface="Roboto" panose="02000000000000000000" pitchFamily="2" charset="0"/>
                          <a:ea typeface="Roboto" panose="02000000000000000000" pitchFamily="2" charset="0"/>
                        </a:rPr>
                        <a:t>Fabrication</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CA. Dept. of Water Resources Tech Brief 2</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52311821"/>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2015/02/19</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0" dirty="0">
                          <a:effectLst/>
                          <a:latin typeface="Roboto" panose="02000000000000000000" pitchFamily="2" charset="0"/>
                          <a:ea typeface="Roboto" panose="02000000000000000000" pitchFamily="2" charset="0"/>
                        </a:rPr>
                        <a:t>SoCal University</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Engineering School Validates Mathematica</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82370161"/>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2015/03/17</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0" dirty="0">
                          <a:effectLst/>
                          <a:latin typeface="Roboto" panose="02000000000000000000" pitchFamily="2" charset="0"/>
                          <a:ea typeface="Roboto" panose="02000000000000000000" pitchFamily="2" charset="0"/>
                        </a:rPr>
                        <a:t>Patent</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Patent granted</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35952368"/>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2016/05/01</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0" dirty="0">
                          <a:effectLst/>
                          <a:latin typeface="Roboto" panose="02000000000000000000" pitchFamily="2" charset="0"/>
                          <a:ea typeface="Roboto" panose="02000000000000000000" pitchFamily="2" charset="0"/>
                        </a:rPr>
                        <a:t>Fabrication</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4</a:t>
                      </a:r>
                      <a:r>
                        <a:rPr lang="en-US" sz="850" b="0" baseline="30000" dirty="0">
                          <a:effectLst/>
                          <a:latin typeface="Roboto" panose="02000000000000000000" pitchFamily="2" charset="0"/>
                          <a:ea typeface="Roboto" panose="02000000000000000000" pitchFamily="2" charset="0"/>
                        </a:rPr>
                        <a:t>th</a:t>
                      </a:r>
                      <a:r>
                        <a:rPr lang="en-US" sz="850" b="0" dirty="0">
                          <a:effectLst/>
                          <a:latin typeface="Roboto" panose="02000000000000000000" pitchFamily="2" charset="0"/>
                          <a:ea typeface="Roboto" panose="02000000000000000000" pitchFamily="2" charset="0"/>
                        </a:rPr>
                        <a:t> Physical Model Houston Begins</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84784474"/>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2016/10/11</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0" dirty="0">
                          <a:effectLst/>
                          <a:latin typeface="Roboto" panose="02000000000000000000" pitchFamily="2" charset="0"/>
                          <a:ea typeface="Roboto" panose="02000000000000000000" pitchFamily="2" charset="0"/>
                        </a:rPr>
                        <a:t>United Arab Emirates</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ADEWA, DEWA, &amp; UAEWA Meetings UAE</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93841065"/>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2017/02/23</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1" u="none" dirty="0">
                          <a:effectLst/>
                          <a:latin typeface="Roboto" panose="02000000000000000000" pitchFamily="2" charset="0"/>
                          <a:ea typeface="Roboto" panose="02000000000000000000" pitchFamily="2" charset="0"/>
                        </a:rPr>
                        <a:t>Prototype</a:t>
                      </a:r>
                      <a:r>
                        <a:rPr lang="en-US" sz="850" b="0" dirty="0">
                          <a:effectLst/>
                          <a:latin typeface="Roboto" panose="02000000000000000000" pitchFamily="2" charset="0"/>
                          <a:ea typeface="Roboto" panose="02000000000000000000" pitchFamily="2" charset="0"/>
                        </a:rPr>
                        <a:t> – Proof of Concept Done</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4</a:t>
                      </a:r>
                      <a:r>
                        <a:rPr lang="en-US" sz="850" b="0" baseline="30000" dirty="0">
                          <a:effectLst/>
                          <a:latin typeface="Roboto" panose="02000000000000000000" pitchFamily="2" charset="0"/>
                          <a:ea typeface="Roboto" panose="02000000000000000000" pitchFamily="2" charset="0"/>
                        </a:rPr>
                        <a:t>th</a:t>
                      </a:r>
                      <a:r>
                        <a:rPr lang="en-US" sz="850" b="0" dirty="0">
                          <a:effectLst/>
                          <a:latin typeface="Roboto" panose="02000000000000000000" pitchFamily="2" charset="0"/>
                          <a:ea typeface="Roboto" panose="02000000000000000000" pitchFamily="2" charset="0"/>
                        </a:rPr>
                        <a:t> Physical Model 30 Foot Tower Success</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8560148"/>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2021/04/01</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0" dirty="0">
                          <a:effectLst/>
                          <a:latin typeface="Roboto" panose="02000000000000000000" pitchFamily="2" charset="0"/>
                          <a:ea typeface="Roboto" panose="02000000000000000000" pitchFamily="2" charset="0"/>
                        </a:rPr>
                        <a:t>Fabrication</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1</a:t>
                      </a:r>
                      <a:r>
                        <a:rPr lang="en-US" sz="850" b="0" baseline="30000" dirty="0">
                          <a:effectLst/>
                          <a:latin typeface="Roboto" panose="02000000000000000000" pitchFamily="2" charset="0"/>
                          <a:ea typeface="Roboto" panose="02000000000000000000" pitchFamily="2" charset="0"/>
                        </a:rPr>
                        <a:t>st</a:t>
                      </a:r>
                      <a:r>
                        <a:rPr lang="en-US" sz="850" b="0" dirty="0">
                          <a:effectLst/>
                          <a:latin typeface="Roboto" panose="02000000000000000000" pitchFamily="2" charset="0"/>
                          <a:ea typeface="Roboto" panose="02000000000000000000" pitchFamily="2" charset="0"/>
                        </a:rPr>
                        <a:t> Commercial Power Plant Begins Houston</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90594584"/>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2022/05/10</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0" dirty="0">
                          <a:effectLst/>
                          <a:latin typeface="Roboto" panose="02000000000000000000" pitchFamily="2" charset="0"/>
                          <a:ea typeface="Roboto" panose="02000000000000000000" pitchFamily="2" charset="0"/>
                        </a:rPr>
                        <a:t>Fabrication</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Pad, Bottom 2 Towers, and Valve Standing</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2738817"/>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2022/08/17</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0" dirty="0">
                          <a:effectLst/>
                          <a:latin typeface="Roboto" panose="02000000000000000000" pitchFamily="2" charset="0"/>
                          <a:ea typeface="Roboto" panose="02000000000000000000" pitchFamily="2" charset="0"/>
                        </a:rPr>
                        <a:t>Fabrication</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3</a:t>
                      </a:r>
                      <a:r>
                        <a:rPr lang="en-US" sz="850" b="0" baseline="30000" dirty="0">
                          <a:effectLst/>
                          <a:latin typeface="Roboto" panose="02000000000000000000" pitchFamily="2" charset="0"/>
                          <a:ea typeface="Roboto" panose="02000000000000000000" pitchFamily="2" charset="0"/>
                        </a:rPr>
                        <a:t>rd</a:t>
                      </a:r>
                      <a:r>
                        <a:rPr lang="en-US" sz="850" b="0" dirty="0">
                          <a:effectLst/>
                          <a:latin typeface="Roboto" panose="02000000000000000000" pitchFamily="2" charset="0"/>
                          <a:ea typeface="Roboto" panose="02000000000000000000" pitchFamily="2" charset="0"/>
                        </a:rPr>
                        <a:t> Valve Placed In Concrete Tank</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59676455"/>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2022/11/02</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0" dirty="0">
                          <a:effectLst/>
                          <a:latin typeface="Roboto" panose="02000000000000000000" pitchFamily="2" charset="0"/>
                          <a:ea typeface="Roboto" panose="02000000000000000000" pitchFamily="2" charset="0"/>
                        </a:rPr>
                        <a:t>Commercial Sale</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1</a:t>
                      </a:r>
                      <a:r>
                        <a:rPr lang="en-US" sz="850" b="0" baseline="30000" dirty="0">
                          <a:effectLst/>
                          <a:latin typeface="Roboto" panose="02000000000000000000" pitchFamily="2" charset="0"/>
                          <a:ea typeface="Roboto" panose="02000000000000000000" pitchFamily="2" charset="0"/>
                        </a:rPr>
                        <a:t>st</a:t>
                      </a:r>
                      <a:r>
                        <a:rPr lang="en-US" sz="850" b="0" dirty="0">
                          <a:effectLst/>
                          <a:latin typeface="Roboto" panose="02000000000000000000" pitchFamily="2" charset="0"/>
                          <a:ea typeface="Roboto" panose="02000000000000000000" pitchFamily="2" charset="0"/>
                        </a:rPr>
                        <a:t> Sale “MVP” to Houston Rig Fab Facility</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13542778"/>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2025/07/10</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0" dirty="0">
                          <a:effectLst/>
                          <a:latin typeface="Roboto" panose="02000000000000000000" pitchFamily="2" charset="0"/>
                          <a:ea typeface="Roboto" panose="02000000000000000000" pitchFamily="2" charset="0"/>
                        </a:rPr>
                        <a:t>Letter of Support</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ZERA – Zimbabwe Energy Regulatory Authority</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87841152"/>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2025/07/15</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0" dirty="0">
                          <a:effectLst/>
                          <a:latin typeface="Roboto" panose="02000000000000000000" pitchFamily="2" charset="0"/>
                          <a:ea typeface="Roboto" panose="02000000000000000000" pitchFamily="2" charset="0"/>
                        </a:rPr>
                        <a:t>Letter of Support</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 UMEDA – uMgungundlovu Economic Development Agency</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1302068"/>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2025/09/09</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0" dirty="0">
                          <a:effectLst/>
                          <a:latin typeface="Roboto" panose="02000000000000000000" pitchFamily="2" charset="0"/>
                          <a:ea typeface="Roboto" panose="02000000000000000000" pitchFamily="2" charset="0"/>
                        </a:rPr>
                        <a:t>Letter of Support</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ZIMBABWE – Minister of Energy &amp; Power Development</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7783640"/>
                  </a:ext>
                </a:extLst>
              </a:tr>
              <a:tr h="210742">
                <a:tc>
                  <a:txBody>
                    <a:bodyPr/>
                    <a:lstStyle/>
                    <a:p>
                      <a:pPr marL="274320" marR="0" algn="l">
                        <a:spcBef>
                          <a:spcPts val="0"/>
                        </a:spcBef>
                        <a:spcAft>
                          <a:spcPts val="0"/>
                        </a:spcAft>
                      </a:pPr>
                      <a:r>
                        <a:rPr lang="en-US" sz="850" b="0" dirty="0">
                          <a:solidFill>
                            <a:schemeClr val="bg1"/>
                          </a:solidFill>
                          <a:effectLst/>
                          <a:latin typeface="Roboto" panose="02000000000000000000" pitchFamily="2" charset="0"/>
                          <a:ea typeface="Roboto" panose="02000000000000000000" pitchFamily="2" charset="0"/>
                        </a:rPr>
                        <a:t>2025/09/17</a:t>
                      </a:r>
                      <a:endParaRPr lang="en-US" sz="850" b="0" i="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marL="274320" marR="0" algn="l">
                        <a:spcBef>
                          <a:spcPts val="0"/>
                        </a:spcBef>
                        <a:spcAft>
                          <a:spcPts val="0"/>
                        </a:spcAft>
                      </a:pPr>
                      <a:r>
                        <a:rPr lang="en-US" sz="850" b="0" dirty="0">
                          <a:effectLst/>
                          <a:latin typeface="Roboto" panose="02000000000000000000" pitchFamily="2" charset="0"/>
                          <a:ea typeface="Roboto" panose="02000000000000000000" pitchFamily="2" charset="0"/>
                        </a:rPr>
                        <a:t>Letter of Support</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6577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4320" marR="0" lvl="0" indent="0" algn="l" rtl="0">
                        <a:spcBef>
                          <a:spcPts val="0"/>
                        </a:spcBef>
                        <a:spcAft>
                          <a:spcPts val="0"/>
                        </a:spcAft>
                        <a:buFont typeface="Symbol" pitchFamily="2" charset="2"/>
                        <a:buNone/>
                      </a:pPr>
                      <a:r>
                        <a:rPr lang="en-US" sz="850" b="0" dirty="0">
                          <a:effectLst/>
                          <a:latin typeface="Roboto" panose="02000000000000000000" pitchFamily="2" charset="0"/>
                          <a:ea typeface="Roboto" panose="02000000000000000000" pitchFamily="2" charset="0"/>
                        </a:rPr>
                        <a:t>ZIMBABWE – Minister of Finance, Economic Development</a:t>
                      </a:r>
                      <a:endParaRPr lang="en-US" sz="850" b="0" i="0" dirty="0">
                        <a:effectLst/>
                        <a:latin typeface="Roboto" panose="02000000000000000000" pitchFamily="2" charset="0"/>
                        <a:ea typeface="Roboto" panose="02000000000000000000" pitchFamily="2" charset="0"/>
                        <a:cs typeface="Arial" panose="020B0604020202020204" pitchFamily="34" charset="0"/>
                      </a:endParaRPr>
                    </a:p>
                  </a:txBody>
                  <a:tcPr marL="65773" marR="3657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00675173"/>
                  </a:ext>
                </a:extLst>
              </a:tr>
            </a:tbl>
          </a:graphicData>
        </a:graphic>
      </p:graphicFrame>
      <p:grpSp>
        <p:nvGrpSpPr>
          <p:cNvPr id="3" name="Group 2">
            <a:extLst>
              <a:ext uri="{FF2B5EF4-FFF2-40B4-BE49-F238E27FC236}">
                <a16:creationId xmlns:a16="http://schemas.microsoft.com/office/drawing/2014/main" id="{164BFA07-01B4-D413-95C1-69B2B62F38FF}"/>
              </a:ext>
            </a:extLst>
          </p:cNvPr>
          <p:cNvGrpSpPr/>
          <p:nvPr/>
        </p:nvGrpSpPr>
        <p:grpSpPr>
          <a:xfrm>
            <a:off x="472438" y="-1278150"/>
            <a:ext cx="11247122" cy="960651"/>
            <a:chOff x="472438" y="-1278150"/>
            <a:chExt cx="11247122" cy="960651"/>
          </a:xfrm>
        </p:grpSpPr>
        <p:sp>
          <p:nvSpPr>
            <p:cNvPr id="6" name="Google Shape;58;p2">
              <a:extLst>
                <a:ext uri="{FF2B5EF4-FFF2-40B4-BE49-F238E27FC236}">
                  <a16:creationId xmlns:a16="http://schemas.microsoft.com/office/drawing/2014/main" id="{145FE45F-0507-3181-5102-76C55C177214}"/>
                </a:ext>
              </a:extLst>
            </p:cNvPr>
            <p:cNvSpPr/>
            <p:nvPr/>
          </p:nvSpPr>
          <p:spPr>
            <a:xfrm>
              <a:off x="472439" y="-983952"/>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7" name="Google Shape;59;p2">
              <a:extLst>
                <a:ext uri="{FF2B5EF4-FFF2-40B4-BE49-F238E27FC236}">
                  <a16:creationId xmlns:a16="http://schemas.microsoft.com/office/drawing/2014/main" id="{2B2C9A0B-161A-5524-8140-6165AF484256}"/>
                </a:ext>
              </a:extLst>
            </p:cNvPr>
            <p:cNvSpPr/>
            <p:nvPr/>
          </p:nvSpPr>
          <p:spPr>
            <a:xfrm>
              <a:off x="9113520"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8" name="Google Shape;60;p2">
              <a:extLst>
                <a:ext uri="{FF2B5EF4-FFF2-40B4-BE49-F238E27FC236}">
                  <a16:creationId xmlns:a16="http://schemas.microsoft.com/office/drawing/2014/main" id="{FBBD1D51-5F9F-6B43-8A01-DA7EBD347EF4}"/>
                </a:ext>
              </a:extLst>
            </p:cNvPr>
            <p:cNvSpPr/>
            <p:nvPr/>
          </p:nvSpPr>
          <p:spPr>
            <a:xfrm>
              <a:off x="335279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9" name="Google Shape;61;p2">
              <a:extLst>
                <a:ext uri="{FF2B5EF4-FFF2-40B4-BE49-F238E27FC236}">
                  <a16:creationId xmlns:a16="http://schemas.microsoft.com/office/drawing/2014/main" id="{B5269D5B-7CA6-8462-5631-BE67F34E5040}"/>
                </a:ext>
              </a:extLst>
            </p:cNvPr>
            <p:cNvSpPr/>
            <p:nvPr/>
          </p:nvSpPr>
          <p:spPr>
            <a:xfrm>
              <a:off x="623315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0" name="Google Shape;62;p2">
              <a:extLst>
                <a:ext uri="{FF2B5EF4-FFF2-40B4-BE49-F238E27FC236}">
                  <a16:creationId xmlns:a16="http://schemas.microsoft.com/office/drawing/2014/main" id="{C5CFCA45-8B2A-36B4-F213-076AAD0C97EE}"/>
                </a:ext>
              </a:extLst>
            </p:cNvPr>
            <p:cNvSpPr/>
            <p:nvPr/>
          </p:nvSpPr>
          <p:spPr>
            <a:xfrm>
              <a:off x="47243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1" name="Google Shape;63;p2">
              <a:extLst>
                <a:ext uri="{FF2B5EF4-FFF2-40B4-BE49-F238E27FC236}">
                  <a16:creationId xmlns:a16="http://schemas.microsoft.com/office/drawing/2014/main" id="{FA2EBC9B-FC2B-6DBF-C3F4-DEEB4293AC10}"/>
                </a:ext>
              </a:extLst>
            </p:cNvPr>
            <p:cNvSpPr/>
            <p:nvPr/>
          </p:nvSpPr>
          <p:spPr>
            <a:xfrm>
              <a:off x="509015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2" name="Google Shape;64;p2">
              <a:extLst>
                <a:ext uri="{FF2B5EF4-FFF2-40B4-BE49-F238E27FC236}">
                  <a16:creationId xmlns:a16="http://schemas.microsoft.com/office/drawing/2014/main" id="{508AC5AD-4141-A4D4-89E3-6AF216A80172}"/>
                </a:ext>
              </a:extLst>
            </p:cNvPr>
            <p:cNvSpPr/>
            <p:nvPr/>
          </p:nvSpPr>
          <p:spPr>
            <a:xfrm>
              <a:off x="278129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3" name="Google Shape;65;p2">
              <a:extLst>
                <a:ext uri="{FF2B5EF4-FFF2-40B4-BE49-F238E27FC236}">
                  <a16:creationId xmlns:a16="http://schemas.microsoft.com/office/drawing/2014/main" id="{71141444-C496-3749-8D7F-6E81BF5B9B7A}"/>
                </a:ext>
              </a:extLst>
            </p:cNvPr>
            <p:cNvSpPr/>
            <p:nvPr/>
          </p:nvSpPr>
          <p:spPr>
            <a:xfrm>
              <a:off x="9707880"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4" name="Google Shape;66;p2">
              <a:extLst>
                <a:ext uri="{FF2B5EF4-FFF2-40B4-BE49-F238E27FC236}">
                  <a16:creationId xmlns:a16="http://schemas.microsoft.com/office/drawing/2014/main" id="{4038D4EF-4A31-1754-7621-92F8F9688A14}"/>
                </a:ext>
              </a:extLst>
            </p:cNvPr>
            <p:cNvSpPr/>
            <p:nvPr/>
          </p:nvSpPr>
          <p:spPr>
            <a:xfrm>
              <a:off x="739901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5" name="Google Shape;68;p2">
              <a:extLst>
                <a:ext uri="{FF2B5EF4-FFF2-40B4-BE49-F238E27FC236}">
                  <a16:creationId xmlns:a16="http://schemas.microsoft.com/office/drawing/2014/main" id="{C32994E5-FDFE-6A69-624B-35C2B521737D}"/>
                </a:ext>
              </a:extLst>
            </p:cNvPr>
            <p:cNvSpPr/>
            <p:nvPr/>
          </p:nvSpPr>
          <p:spPr>
            <a:xfrm>
              <a:off x="431291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6" name="Google Shape;67;p2">
              <a:extLst>
                <a:ext uri="{FF2B5EF4-FFF2-40B4-BE49-F238E27FC236}">
                  <a16:creationId xmlns:a16="http://schemas.microsoft.com/office/drawing/2014/main" id="{9C460980-D1DF-8F74-F759-EA6E13D39E26}"/>
                </a:ext>
              </a:extLst>
            </p:cNvPr>
            <p:cNvSpPr/>
            <p:nvPr/>
          </p:nvSpPr>
          <p:spPr>
            <a:xfrm>
              <a:off x="47243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1" u="none" strike="noStrike" cap="none" dirty="0">
                <a:solidFill>
                  <a:srgbClr val="00BFDB"/>
                </a:solidFill>
                <a:latin typeface="Lato" panose="020F0502020204030203" pitchFamily="34" charset="77"/>
                <a:ea typeface="Helvetica Neue"/>
                <a:cs typeface="Helvetica Neue"/>
                <a:sym typeface="Helvetica Neue"/>
              </a:endParaRPr>
            </a:p>
          </p:txBody>
        </p:sp>
        <p:sp>
          <p:nvSpPr>
            <p:cNvPr id="17" name="Google Shape;69;p2">
              <a:extLst>
                <a:ext uri="{FF2B5EF4-FFF2-40B4-BE49-F238E27FC236}">
                  <a16:creationId xmlns:a16="http://schemas.microsoft.com/office/drawing/2014/main" id="{327F120F-D00F-57A4-F04F-1631E4002461}"/>
                </a:ext>
              </a:extLst>
            </p:cNvPr>
            <p:cNvSpPr/>
            <p:nvPr/>
          </p:nvSpPr>
          <p:spPr>
            <a:xfrm>
              <a:off x="239267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8" name="Google Shape;70;p2">
              <a:extLst>
                <a:ext uri="{FF2B5EF4-FFF2-40B4-BE49-F238E27FC236}">
                  <a16:creationId xmlns:a16="http://schemas.microsoft.com/office/drawing/2014/main" id="{E951195F-7FE1-AD19-E282-FFBB10C27B8E}"/>
                </a:ext>
              </a:extLst>
            </p:cNvPr>
            <p:cNvSpPr/>
            <p:nvPr/>
          </p:nvSpPr>
          <p:spPr>
            <a:xfrm>
              <a:off x="815339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9" name="Google Shape;71;p2">
              <a:extLst>
                <a:ext uri="{FF2B5EF4-FFF2-40B4-BE49-F238E27FC236}">
                  <a16:creationId xmlns:a16="http://schemas.microsoft.com/office/drawing/2014/main" id="{D8A42BD2-CF1F-26B7-19DD-72BE4A4131EA}"/>
                </a:ext>
              </a:extLst>
            </p:cNvPr>
            <p:cNvSpPr/>
            <p:nvPr/>
          </p:nvSpPr>
          <p:spPr>
            <a:xfrm>
              <a:off x="623315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0" name="Google Shape;72;p2">
              <a:extLst>
                <a:ext uri="{FF2B5EF4-FFF2-40B4-BE49-F238E27FC236}">
                  <a16:creationId xmlns:a16="http://schemas.microsoft.com/office/drawing/2014/main" id="{C77C3F76-16D7-634B-35F2-FD69AA74BDBD}"/>
                </a:ext>
              </a:extLst>
            </p:cNvPr>
            <p:cNvSpPr/>
            <p:nvPr/>
          </p:nvSpPr>
          <p:spPr>
            <a:xfrm>
              <a:off x="10073640"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1" name="Google Shape;58;p2">
              <a:extLst>
                <a:ext uri="{FF2B5EF4-FFF2-40B4-BE49-F238E27FC236}">
                  <a16:creationId xmlns:a16="http://schemas.microsoft.com/office/drawing/2014/main" id="{AE1A3551-A345-5D55-6927-A5CBC4FDA3DF}"/>
                </a:ext>
              </a:extLst>
            </p:cNvPr>
            <p:cNvSpPr/>
            <p:nvPr/>
          </p:nvSpPr>
          <p:spPr>
            <a:xfrm>
              <a:off x="472438"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2" name="Google Shape;60;p2">
              <a:extLst>
                <a:ext uri="{FF2B5EF4-FFF2-40B4-BE49-F238E27FC236}">
                  <a16:creationId xmlns:a16="http://schemas.microsoft.com/office/drawing/2014/main" id="{976EACA2-6270-31CF-03B0-4D41C3C51868}"/>
                </a:ext>
              </a:extLst>
            </p:cNvPr>
            <p:cNvSpPr/>
            <p:nvPr/>
          </p:nvSpPr>
          <p:spPr>
            <a:xfrm>
              <a:off x="4317354"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3" name="Google Shape;61;p2">
              <a:extLst>
                <a:ext uri="{FF2B5EF4-FFF2-40B4-BE49-F238E27FC236}">
                  <a16:creationId xmlns:a16="http://schemas.microsoft.com/office/drawing/2014/main" id="{D17669AB-A39F-4E12-4710-EEF8C82AB00D}"/>
                </a:ext>
              </a:extLst>
            </p:cNvPr>
            <p:cNvSpPr/>
            <p:nvPr/>
          </p:nvSpPr>
          <p:spPr>
            <a:xfrm>
              <a:off x="8162269"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grpSp>
      <p:sp>
        <p:nvSpPr>
          <p:cNvPr id="25" name="Slide Number Placeholder 1">
            <a:extLst>
              <a:ext uri="{FF2B5EF4-FFF2-40B4-BE49-F238E27FC236}">
                <a16:creationId xmlns:a16="http://schemas.microsoft.com/office/drawing/2014/main" id="{C9111F3C-D5F1-990C-CBBC-B2E7FE71E70D}"/>
              </a:ext>
            </a:extLst>
          </p:cNvPr>
          <p:cNvSpPr>
            <a:spLocks noGrp="1"/>
          </p:cNvSpPr>
          <p:nvPr>
            <p:ph type="sldNum" sz="quarter" idx="12"/>
          </p:nvPr>
        </p:nvSpPr>
        <p:spPr>
          <a:xfrm>
            <a:off x="8976362" y="6503010"/>
            <a:ext cx="2743200" cy="365125"/>
          </a:xfrm>
        </p:spPr>
        <p:txBody>
          <a:bodyPr/>
          <a:lstStyle/>
          <a:p>
            <a:fld id="{E2DA9AF4-AB34-7244-8F4B-3C98FACDA519}" type="slidenum">
              <a:rPr lang="en-US" smtClean="0"/>
              <a:pPr/>
              <a:t>24</a:t>
            </a:fld>
            <a:endParaRPr lang="en-US" sz="800" dirty="0"/>
          </a:p>
        </p:txBody>
      </p:sp>
      <p:sp>
        <p:nvSpPr>
          <p:cNvPr id="26" name="Title 1">
            <a:extLst>
              <a:ext uri="{FF2B5EF4-FFF2-40B4-BE49-F238E27FC236}">
                <a16:creationId xmlns:a16="http://schemas.microsoft.com/office/drawing/2014/main" id="{ACEEF496-C0B4-8BAC-C68F-ABB6F8718AD2}"/>
              </a:ext>
            </a:extLst>
          </p:cNvPr>
          <p:cNvSpPr txBox="1">
            <a:spLocks/>
          </p:cNvSpPr>
          <p:nvPr/>
        </p:nvSpPr>
        <p:spPr>
          <a:xfrm>
            <a:off x="472438" y="2554992"/>
            <a:ext cx="3767053" cy="1089529"/>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G-SHIP LLC HISTORY</a:t>
            </a:r>
          </a:p>
        </p:txBody>
      </p:sp>
    </p:spTree>
    <p:extLst>
      <p:ext uri="{BB962C8B-B14F-4D97-AF65-F5344CB8AC3E}">
        <p14:creationId xmlns:p14="http://schemas.microsoft.com/office/powerpoint/2010/main" val="463353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6F2133-DA0A-4F3F-28C3-9E4993FAF184}"/>
              </a:ext>
            </a:extLst>
          </p:cNvPr>
          <p:cNvSpPr>
            <a:spLocks noGrp="1"/>
          </p:cNvSpPr>
          <p:nvPr>
            <p:ph type="sldNum" sz="quarter" idx="12"/>
          </p:nvPr>
        </p:nvSpPr>
        <p:spPr/>
        <p:txBody>
          <a:bodyPr/>
          <a:lstStyle/>
          <a:p>
            <a:fld id="{E2DA9AF4-AB34-7244-8F4B-3C98FACDA519}" type="slidenum">
              <a:rPr lang="en-US" smtClean="0"/>
              <a:pPr/>
              <a:t>3</a:t>
            </a:fld>
            <a:endParaRPr lang="en-US" sz="800" dirty="0"/>
          </a:p>
        </p:txBody>
      </p:sp>
      <p:grpSp>
        <p:nvGrpSpPr>
          <p:cNvPr id="6" name="Group 5">
            <a:extLst>
              <a:ext uri="{FF2B5EF4-FFF2-40B4-BE49-F238E27FC236}">
                <a16:creationId xmlns:a16="http://schemas.microsoft.com/office/drawing/2014/main" id="{75523883-AC4D-3F59-CA35-AC0B0E0A1602}"/>
              </a:ext>
            </a:extLst>
          </p:cNvPr>
          <p:cNvGrpSpPr/>
          <p:nvPr/>
        </p:nvGrpSpPr>
        <p:grpSpPr>
          <a:xfrm>
            <a:off x="472438" y="-1278150"/>
            <a:ext cx="11247122" cy="960651"/>
            <a:chOff x="472438" y="-1278150"/>
            <a:chExt cx="11247122" cy="960651"/>
          </a:xfrm>
        </p:grpSpPr>
        <p:sp>
          <p:nvSpPr>
            <p:cNvPr id="7" name="Google Shape;58;p2">
              <a:extLst>
                <a:ext uri="{FF2B5EF4-FFF2-40B4-BE49-F238E27FC236}">
                  <a16:creationId xmlns:a16="http://schemas.microsoft.com/office/drawing/2014/main" id="{0E4D33F0-52FB-2565-ED0B-C7284A9F4D42}"/>
                </a:ext>
              </a:extLst>
            </p:cNvPr>
            <p:cNvSpPr/>
            <p:nvPr/>
          </p:nvSpPr>
          <p:spPr>
            <a:xfrm>
              <a:off x="472439" y="-983952"/>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8" name="Google Shape;59;p2">
              <a:extLst>
                <a:ext uri="{FF2B5EF4-FFF2-40B4-BE49-F238E27FC236}">
                  <a16:creationId xmlns:a16="http://schemas.microsoft.com/office/drawing/2014/main" id="{DD957F7E-338A-4CCD-AEE4-C0D86CAB394A}"/>
                </a:ext>
              </a:extLst>
            </p:cNvPr>
            <p:cNvSpPr/>
            <p:nvPr/>
          </p:nvSpPr>
          <p:spPr>
            <a:xfrm>
              <a:off x="9113520"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9" name="Google Shape;60;p2">
              <a:extLst>
                <a:ext uri="{FF2B5EF4-FFF2-40B4-BE49-F238E27FC236}">
                  <a16:creationId xmlns:a16="http://schemas.microsoft.com/office/drawing/2014/main" id="{D369E138-0B65-451F-199A-67F0F3254710}"/>
                </a:ext>
              </a:extLst>
            </p:cNvPr>
            <p:cNvSpPr/>
            <p:nvPr/>
          </p:nvSpPr>
          <p:spPr>
            <a:xfrm>
              <a:off x="335279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0" name="Google Shape;61;p2">
              <a:extLst>
                <a:ext uri="{FF2B5EF4-FFF2-40B4-BE49-F238E27FC236}">
                  <a16:creationId xmlns:a16="http://schemas.microsoft.com/office/drawing/2014/main" id="{90C73627-C5A3-096C-00DC-0ACD6DE1FB20}"/>
                </a:ext>
              </a:extLst>
            </p:cNvPr>
            <p:cNvSpPr/>
            <p:nvPr/>
          </p:nvSpPr>
          <p:spPr>
            <a:xfrm>
              <a:off x="623315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1" name="Google Shape;62;p2">
              <a:extLst>
                <a:ext uri="{FF2B5EF4-FFF2-40B4-BE49-F238E27FC236}">
                  <a16:creationId xmlns:a16="http://schemas.microsoft.com/office/drawing/2014/main" id="{53590BF9-603A-D867-770A-07BC55B1D7BF}"/>
                </a:ext>
              </a:extLst>
            </p:cNvPr>
            <p:cNvSpPr/>
            <p:nvPr/>
          </p:nvSpPr>
          <p:spPr>
            <a:xfrm>
              <a:off x="47243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2" name="Google Shape;63;p2">
              <a:extLst>
                <a:ext uri="{FF2B5EF4-FFF2-40B4-BE49-F238E27FC236}">
                  <a16:creationId xmlns:a16="http://schemas.microsoft.com/office/drawing/2014/main" id="{F48ABD4D-E2F1-F182-5483-7AD578DF7048}"/>
                </a:ext>
              </a:extLst>
            </p:cNvPr>
            <p:cNvSpPr/>
            <p:nvPr/>
          </p:nvSpPr>
          <p:spPr>
            <a:xfrm>
              <a:off x="509015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3" name="Google Shape;64;p2">
              <a:extLst>
                <a:ext uri="{FF2B5EF4-FFF2-40B4-BE49-F238E27FC236}">
                  <a16:creationId xmlns:a16="http://schemas.microsoft.com/office/drawing/2014/main" id="{567B603F-6B6A-0421-7999-0ECB89F1DFA8}"/>
                </a:ext>
              </a:extLst>
            </p:cNvPr>
            <p:cNvSpPr/>
            <p:nvPr/>
          </p:nvSpPr>
          <p:spPr>
            <a:xfrm>
              <a:off x="278129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4" name="Google Shape;65;p2">
              <a:extLst>
                <a:ext uri="{FF2B5EF4-FFF2-40B4-BE49-F238E27FC236}">
                  <a16:creationId xmlns:a16="http://schemas.microsoft.com/office/drawing/2014/main" id="{740DC619-C67E-C481-0C02-31E19B1550A3}"/>
                </a:ext>
              </a:extLst>
            </p:cNvPr>
            <p:cNvSpPr/>
            <p:nvPr/>
          </p:nvSpPr>
          <p:spPr>
            <a:xfrm>
              <a:off x="9707880"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5" name="Google Shape;66;p2">
              <a:extLst>
                <a:ext uri="{FF2B5EF4-FFF2-40B4-BE49-F238E27FC236}">
                  <a16:creationId xmlns:a16="http://schemas.microsoft.com/office/drawing/2014/main" id="{0845C7D2-B6C2-BA91-544E-2CD9D9637C9C}"/>
                </a:ext>
              </a:extLst>
            </p:cNvPr>
            <p:cNvSpPr/>
            <p:nvPr/>
          </p:nvSpPr>
          <p:spPr>
            <a:xfrm>
              <a:off x="739901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6" name="Google Shape;68;p2">
              <a:extLst>
                <a:ext uri="{FF2B5EF4-FFF2-40B4-BE49-F238E27FC236}">
                  <a16:creationId xmlns:a16="http://schemas.microsoft.com/office/drawing/2014/main" id="{BC16AAA8-DAB2-EF8B-D5A6-144E5896BF3D}"/>
                </a:ext>
              </a:extLst>
            </p:cNvPr>
            <p:cNvSpPr/>
            <p:nvPr/>
          </p:nvSpPr>
          <p:spPr>
            <a:xfrm>
              <a:off x="431291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7" name="Google Shape;67;p2">
              <a:extLst>
                <a:ext uri="{FF2B5EF4-FFF2-40B4-BE49-F238E27FC236}">
                  <a16:creationId xmlns:a16="http://schemas.microsoft.com/office/drawing/2014/main" id="{12A4BA66-AAB2-BA17-84C1-1475859E7103}"/>
                </a:ext>
              </a:extLst>
            </p:cNvPr>
            <p:cNvSpPr/>
            <p:nvPr/>
          </p:nvSpPr>
          <p:spPr>
            <a:xfrm>
              <a:off x="47243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1" u="none" strike="noStrike" cap="none" dirty="0">
                <a:solidFill>
                  <a:srgbClr val="00BFDB"/>
                </a:solidFill>
                <a:latin typeface="Lato" panose="020F0502020204030203" pitchFamily="34" charset="77"/>
                <a:ea typeface="Helvetica Neue"/>
                <a:cs typeface="Helvetica Neue"/>
                <a:sym typeface="Helvetica Neue"/>
              </a:endParaRPr>
            </a:p>
          </p:txBody>
        </p:sp>
        <p:sp>
          <p:nvSpPr>
            <p:cNvPr id="18" name="Google Shape;69;p2">
              <a:extLst>
                <a:ext uri="{FF2B5EF4-FFF2-40B4-BE49-F238E27FC236}">
                  <a16:creationId xmlns:a16="http://schemas.microsoft.com/office/drawing/2014/main" id="{B62ABEFD-FEA7-36B3-D72F-B8ABF0CF9CF4}"/>
                </a:ext>
              </a:extLst>
            </p:cNvPr>
            <p:cNvSpPr/>
            <p:nvPr/>
          </p:nvSpPr>
          <p:spPr>
            <a:xfrm>
              <a:off x="239267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9" name="Google Shape;70;p2">
              <a:extLst>
                <a:ext uri="{FF2B5EF4-FFF2-40B4-BE49-F238E27FC236}">
                  <a16:creationId xmlns:a16="http://schemas.microsoft.com/office/drawing/2014/main" id="{2941925F-4376-D30A-0820-7DFC5E44BB9B}"/>
                </a:ext>
              </a:extLst>
            </p:cNvPr>
            <p:cNvSpPr/>
            <p:nvPr/>
          </p:nvSpPr>
          <p:spPr>
            <a:xfrm>
              <a:off x="815339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0" name="Google Shape;71;p2">
              <a:extLst>
                <a:ext uri="{FF2B5EF4-FFF2-40B4-BE49-F238E27FC236}">
                  <a16:creationId xmlns:a16="http://schemas.microsoft.com/office/drawing/2014/main" id="{EA80D820-0D02-4C3A-0151-36AF2397EF63}"/>
                </a:ext>
              </a:extLst>
            </p:cNvPr>
            <p:cNvSpPr/>
            <p:nvPr/>
          </p:nvSpPr>
          <p:spPr>
            <a:xfrm>
              <a:off x="623315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1" name="Google Shape;72;p2">
              <a:extLst>
                <a:ext uri="{FF2B5EF4-FFF2-40B4-BE49-F238E27FC236}">
                  <a16:creationId xmlns:a16="http://schemas.microsoft.com/office/drawing/2014/main" id="{693C41C6-B340-B05F-35F8-881709544BAD}"/>
                </a:ext>
              </a:extLst>
            </p:cNvPr>
            <p:cNvSpPr/>
            <p:nvPr/>
          </p:nvSpPr>
          <p:spPr>
            <a:xfrm>
              <a:off x="10073640"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2" name="Google Shape;58;p2">
              <a:extLst>
                <a:ext uri="{FF2B5EF4-FFF2-40B4-BE49-F238E27FC236}">
                  <a16:creationId xmlns:a16="http://schemas.microsoft.com/office/drawing/2014/main" id="{B438021C-D55B-B957-5E05-8FB0DDDE85EA}"/>
                </a:ext>
              </a:extLst>
            </p:cNvPr>
            <p:cNvSpPr/>
            <p:nvPr/>
          </p:nvSpPr>
          <p:spPr>
            <a:xfrm>
              <a:off x="472438"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3" name="Google Shape;60;p2">
              <a:extLst>
                <a:ext uri="{FF2B5EF4-FFF2-40B4-BE49-F238E27FC236}">
                  <a16:creationId xmlns:a16="http://schemas.microsoft.com/office/drawing/2014/main" id="{46711FB4-A7C8-629B-92FC-803579CF0D17}"/>
                </a:ext>
              </a:extLst>
            </p:cNvPr>
            <p:cNvSpPr/>
            <p:nvPr/>
          </p:nvSpPr>
          <p:spPr>
            <a:xfrm>
              <a:off x="4317354"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4" name="Google Shape;61;p2">
              <a:extLst>
                <a:ext uri="{FF2B5EF4-FFF2-40B4-BE49-F238E27FC236}">
                  <a16:creationId xmlns:a16="http://schemas.microsoft.com/office/drawing/2014/main" id="{C3544556-3174-1C0A-8921-27D2936FDF4A}"/>
                </a:ext>
              </a:extLst>
            </p:cNvPr>
            <p:cNvSpPr/>
            <p:nvPr/>
          </p:nvSpPr>
          <p:spPr>
            <a:xfrm>
              <a:off x="8162269"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grpSp>
      <p:sp>
        <p:nvSpPr>
          <p:cNvPr id="35" name="Title 1">
            <a:extLst>
              <a:ext uri="{FF2B5EF4-FFF2-40B4-BE49-F238E27FC236}">
                <a16:creationId xmlns:a16="http://schemas.microsoft.com/office/drawing/2014/main" id="{48545A02-1E9D-5CB4-99CC-C57969471567}"/>
              </a:ext>
            </a:extLst>
          </p:cNvPr>
          <p:cNvSpPr txBox="1">
            <a:spLocks/>
          </p:cNvSpPr>
          <p:nvPr/>
        </p:nvSpPr>
        <p:spPr>
          <a:xfrm>
            <a:off x="472439" y="465931"/>
            <a:ext cx="5486400" cy="1089529"/>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UNIQUE ASPECTS OF THE TECHNOLOGY</a:t>
            </a:r>
          </a:p>
        </p:txBody>
      </p:sp>
      <p:sp>
        <p:nvSpPr>
          <p:cNvPr id="36" name="Title 1">
            <a:extLst>
              <a:ext uri="{FF2B5EF4-FFF2-40B4-BE49-F238E27FC236}">
                <a16:creationId xmlns:a16="http://schemas.microsoft.com/office/drawing/2014/main" id="{D4DE2891-B1D1-41F6-8451-21BDC748B680}"/>
              </a:ext>
            </a:extLst>
          </p:cNvPr>
          <p:cNvSpPr txBox="1">
            <a:spLocks/>
          </p:cNvSpPr>
          <p:nvPr/>
        </p:nvSpPr>
        <p:spPr>
          <a:xfrm>
            <a:off x="472437" y="2078550"/>
            <a:ext cx="3840482" cy="3939540"/>
          </a:xfrm>
          <a:prstGeom prst="rect">
            <a:avLst/>
          </a:prstGeom>
        </p:spPr>
        <p:txBody>
          <a:bodyPr wrap="square" tIns="91440" bIns="9144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74320" marR="0" lvl="0" indent="-274320" algn="l" defTabSz="914400" rtl="0" eaLnBrk="1" fontAlgn="auto" latinLnBrk="0" hangingPunct="1">
              <a:lnSpc>
                <a:spcPct val="100000"/>
              </a:lnSpc>
              <a:spcBef>
                <a:spcPts val="0"/>
              </a:spcBef>
              <a:spcAft>
                <a:spcPts val="3000"/>
              </a:spcAft>
              <a:buClr>
                <a:schemeClr val="bg1">
                  <a:lumMod val="65000"/>
                </a:schemeClr>
              </a:buClr>
              <a:buSzTx/>
              <a:buFont typeface="Arial" panose="020B0604020202020204" pitchFamily="34" charset="0"/>
              <a:buChar char="•"/>
              <a:tabLst/>
              <a:defRPr/>
            </a:pPr>
            <a:r>
              <a:rPr kumimoji="0" lang="en-US" sz="1800" b="0" i="0"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No geographical install constraints (install anywhere)</a:t>
            </a:r>
          </a:p>
          <a:p>
            <a:pPr marL="274320" indent="-274320">
              <a:lnSpc>
                <a:spcPct val="100000"/>
              </a:lnSpc>
              <a:spcBef>
                <a:spcPts val="0"/>
              </a:spcBef>
              <a:spcAft>
                <a:spcPts val="3000"/>
              </a:spcAft>
              <a:buClr>
                <a:schemeClr val="bg1">
                  <a:lumMod val="65000"/>
                </a:schemeClr>
              </a:buClr>
              <a:buFont typeface="Arial" panose="020B0604020202020204" pitchFamily="34" charset="0"/>
              <a:buChar char="•"/>
              <a:defRPr/>
            </a:pPr>
            <a:r>
              <a:rPr lang="en-US" sz="1800" dirty="0">
                <a:solidFill>
                  <a:prstClr val="black"/>
                </a:solidFill>
                <a:latin typeface="Roboto" panose="02000000000000000000" pitchFamily="2" charset="0"/>
                <a:ea typeface="Roboto" panose="02000000000000000000" pitchFamily="2" charset="0"/>
              </a:rPr>
              <a:t>Scalable to meet or exceed facility electrical requirements</a:t>
            </a:r>
          </a:p>
          <a:p>
            <a:pPr marL="274320" indent="-274320">
              <a:lnSpc>
                <a:spcPct val="100000"/>
              </a:lnSpc>
              <a:spcBef>
                <a:spcPts val="0"/>
              </a:spcBef>
              <a:spcAft>
                <a:spcPts val="3000"/>
              </a:spcAft>
              <a:buClr>
                <a:schemeClr val="bg1">
                  <a:lumMod val="65000"/>
                </a:schemeClr>
              </a:buClr>
              <a:buFont typeface="Arial" panose="020B0604020202020204" pitchFamily="34" charset="0"/>
              <a:buChar char="•"/>
              <a:defRPr/>
            </a:pPr>
            <a:r>
              <a:rPr lang="en-US" sz="1800" dirty="0">
                <a:solidFill>
                  <a:prstClr val="black"/>
                </a:solidFill>
                <a:latin typeface="Roboto" panose="02000000000000000000" pitchFamily="2" charset="0"/>
                <a:ea typeface="Roboto" panose="02000000000000000000" pitchFamily="2" charset="0"/>
              </a:rPr>
              <a:t>24/7/365 hydroelectric power</a:t>
            </a:r>
          </a:p>
          <a:p>
            <a:pPr marL="274320" indent="-274320">
              <a:lnSpc>
                <a:spcPct val="100000"/>
              </a:lnSpc>
              <a:spcBef>
                <a:spcPts val="0"/>
              </a:spcBef>
              <a:spcAft>
                <a:spcPts val="3000"/>
              </a:spcAft>
              <a:buClr>
                <a:schemeClr val="bg1">
                  <a:lumMod val="65000"/>
                </a:schemeClr>
              </a:buClr>
              <a:buFont typeface="Arial" panose="020B0604020202020204" pitchFamily="34" charset="0"/>
              <a:buChar char="•"/>
              <a:defRPr/>
            </a:pPr>
            <a:r>
              <a:rPr lang="en-US" sz="1800" dirty="0">
                <a:solidFill>
                  <a:prstClr val="black"/>
                </a:solidFill>
                <a:latin typeface="Roboto" panose="02000000000000000000" pitchFamily="2" charset="0"/>
                <a:ea typeface="Roboto" panose="02000000000000000000" pitchFamily="2" charset="0"/>
              </a:rPr>
              <a:t>NO large area, river, stream,</a:t>
            </a:r>
            <a:br>
              <a:rPr lang="en-US" sz="1800" dirty="0">
                <a:solidFill>
                  <a:prstClr val="black"/>
                </a:solidFill>
                <a:latin typeface="Roboto" panose="02000000000000000000" pitchFamily="2" charset="0"/>
                <a:ea typeface="Roboto" panose="02000000000000000000" pitchFamily="2" charset="0"/>
              </a:rPr>
            </a:br>
            <a:r>
              <a:rPr lang="en-US" sz="1800" dirty="0">
                <a:solidFill>
                  <a:prstClr val="black"/>
                </a:solidFill>
                <a:latin typeface="Roboto" panose="02000000000000000000" pitchFamily="2" charset="0"/>
                <a:ea typeface="Roboto" panose="02000000000000000000" pitchFamily="2" charset="0"/>
              </a:rPr>
              <a:t>or reservoir required</a:t>
            </a:r>
          </a:p>
          <a:p>
            <a:pPr marL="274320" indent="-274320">
              <a:lnSpc>
                <a:spcPct val="100000"/>
              </a:lnSpc>
              <a:spcBef>
                <a:spcPts val="0"/>
              </a:spcBef>
              <a:spcAft>
                <a:spcPts val="3000"/>
              </a:spcAft>
              <a:buClr>
                <a:schemeClr val="bg1">
                  <a:lumMod val="65000"/>
                </a:schemeClr>
              </a:buClr>
              <a:buFont typeface="Arial" panose="020B0604020202020204" pitchFamily="34" charset="0"/>
              <a:buChar char="•"/>
              <a:defRPr/>
            </a:pPr>
            <a:r>
              <a:rPr lang="en-US" sz="1800" dirty="0">
                <a:solidFill>
                  <a:prstClr val="black"/>
                </a:solidFill>
                <a:latin typeface="Roboto" panose="02000000000000000000" pitchFamily="2" charset="0"/>
                <a:ea typeface="Roboto" panose="02000000000000000000" pitchFamily="2" charset="0"/>
              </a:rPr>
              <a:t>Onsite power generation</a:t>
            </a:r>
          </a:p>
        </p:txBody>
      </p:sp>
      <p:sp>
        <p:nvSpPr>
          <p:cNvPr id="39" name="Rounded Rectangle 38">
            <a:extLst>
              <a:ext uri="{FF2B5EF4-FFF2-40B4-BE49-F238E27FC236}">
                <a16:creationId xmlns:a16="http://schemas.microsoft.com/office/drawing/2014/main" id="{BA584A0E-592C-0601-3752-01A57004793D}"/>
              </a:ext>
            </a:extLst>
          </p:cNvPr>
          <p:cNvSpPr/>
          <p:nvPr/>
        </p:nvSpPr>
        <p:spPr>
          <a:xfrm>
            <a:off x="6233159" y="3097851"/>
            <a:ext cx="5160265" cy="2838193"/>
          </a:xfrm>
          <a:prstGeom prst="roundRect">
            <a:avLst>
              <a:gd name="adj" fmla="val 9252"/>
            </a:avLst>
          </a:prstGeom>
          <a:solidFill>
            <a:schemeClr val="bg1"/>
          </a:solidFill>
          <a:ln w="158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5760" tIns="182880" rIns="274320" bIns="182880" rtlCol="0" anchor="t" anchorCtr="0">
            <a:spAutoFit/>
          </a:bodyPr>
          <a:lstStyle/>
          <a:p>
            <a:pPr>
              <a:lnSpc>
                <a:spcPct val="110000"/>
              </a:lnSpc>
              <a:spcAft>
                <a:spcPts val="900"/>
              </a:spcAft>
            </a:pPr>
            <a:r>
              <a:rPr lang="en-US" sz="1400" b="1" dirty="0">
                <a:solidFill>
                  <a:schemeClr val="tx1">
                    <a:lumMod val="75000"/>
                    <a:lumOff val="25000"/>
                  </a:schemeClr>
                </a:solidFill>
                <a:latin typeface="Open Sans" pitchFamily="2" charset="0"/>
                <a:ea typeface="Open Sans" pitchFamily="2" charset="0"/>
                <a:cs typeface="Open Sans" pitchFamily="2" charset="0"/>
              </a:rPr>
              <a:t>BENEFITS:</a:t>
            </a:r>
            <a:endParaRPr lang="en-US" sz="2000" b="1" dirty="0">
              <a:solidFill>
                <a:schemeClr val="tx1">
                  <a:lumMod val="65000"/>
                  <a:lumOff val="35000"/>
                </a:schemeClr>
              </a:solidFill>
              <a:latin typeface="Open Sans" pitchFamily="2" charset="0"/>
              <a:ea typeface="Open Sans" pitchFamily="2" charset="0"/>
              <a:cs typeface="Open Sans" pitchFamily="2" charset="0"/>
            </a:endParaRPr>
          </a:p>
          <a:p>
            <a:pPr>
              <a:lnSpc>
                <a:spcPct val="110000"/>
              </a:lnSpc>
              <a:spcAft>
                <a:spcPts val="900"/>
              </a:spcAft>
            </a:pPr>
            <a:r>
              <a:rPr lang="en-US" sz="2800" b="1" dirty="0">
                <a:solidFill>
                  <a:schemeClr val="tx1"/>
                </a:solidFill>
                <a:latin typeface="Open Sans Light" pitchFamily="2" charset="0"/>
                <a:ea typeface="Open Sans Light" pitchFamily="2" charset="0"/>
                <a:cs typeface="Open Sans Light" pitchFamily="2" charset="0"/>
              </a:rPr>
              <a:t>24 hour a day onsite nonstop power with zero fuel and zero emissions.</a:t>
            </a:r>
          </a:p>
          <a:p>
            <a:pPr>
              <a:lnSpc>
                <a:spcPct val="110000"/>
              </a:lnSpc>
              <a:spcAft>
                <a:spcPts val="900"/>
              </a:spcAft>
            </a:pPr>
            <a:r>
              <a:rPr lang="en-US" sz="2800" b="1" dirty="0">
                <a:solidFill>
                  <a:schemeClr val="tx1"/>
                </a:solidFill>
                <a:latin typeface="Open Sans Light" pitchFamily="2" charset="0"/>
                <a:ea typeface="Open Sans Light" pitchFamily="2" charset="0"/>
                <a:cs typeface="Open Sans Light" pitchFamily="2" charset="0"/>
              </a:rPr>
              <a:t>Streamlined permitting.</a:t>
            </a:r>
            <a:endParaRPr lang="en-US" sz="2400" b="1" dirty="0">
              <a:solidFill>
                <a:schemeClr val="tx1"/>
              </a:solidFill>
              <a:latin typeface="Open Sans Light" pitchFamily="2" charset="0"/>
              <a:ea typeface="Open Sans Light" pitchFamily="2" charset="0"/>
              <a:cs typeface="Open Sans Light" pitchFamily="2" charset="0"/>
            </a:endParaRPr>
          </a:p>
        </p:txBody>
      </p:sp>
      <p:sp>
        <p:nvSpPr>
          <p:cNvPr id="37" name="Rectangle 36">
            <a:extLst>
              <a:ext uri="{FF2B5EF4-FFF2-40B4-BE49-F238E27FC236}">
                <a16:creationId xmlns:a16="http://schemas.microsoft.com/office/drawing/2014/main" id="{5B681954-F2B7-8F6A-3A55-690EC8C01317}"/>
              </a:ext>
            </a:extLst>
          </p:cNvPr>
          <p:cNvSpPr/>
          <p:nvPr/>
        </p:nvSpPr>
        <p:spPr>
          <a:xfrm>
            <a:off x="6123431" y="1038642"/>
            <a:ext cx="4463732" cy="1712777"/>
          </a:xfrm>
          <a:prstGeom prst="rect">
            <a:avLst/>
          </a:prstGeom>
        </p:spPr>
        <p:txBody>
          <a:bodyPr wrap="square">
            <a:spAutoFit/>
          </a:bodyPr>
          <a:lstStyle/>
          <a:p>
            <a:r>
              <a:rPr lang="en-US" b="1" dirty="0"/>
              <a:t>Accelerating Federal Permitting of Data Center Infrastructure</a:t>
            </a:r>
          </a:p>
          <a:p>
            <a:endParaRPr lang="en-US" b="1" dirty="0"/>
          </a:p>
          <a:p>
            <a:endParaRPr lang="en-US" b="1" dirty="0"/>
          </a:p>
          <a:p>
            <a:endParaRPr lang="en-US" b="1" dirty="0"/>
          </a:p>
          <a:p>
            <a:pPr>
              <a:lnSpc>
                <a:spcPct val="90000"/>
              </a:lnSpc>
            </a:pPr>
            <a:r>
              <a:rPr lang="en-US" sz="1700" b="1" dirty="0">
                <a:solidFill>
                  <a:schemeClr val="tx1">
                    <a:lumMod val="75000"/>
                    <a:lumOff val="25000"/>
                  </a:schemeClr>
                </a:solidFill>
                <a:latin typeface="Open Sans" pitchFamily="2" charset="0"/>
                <a:ea typeface="Open Sans" pitchFamily="2" charset="0"/>
                <a:cs typeface="Open Sans" pitchFamily="2" charset="0"/>
              </a:rPr>
              <a:t>BUILD WITH POWER ONSITE</a:t>
            </a:r>
          </a:p>
        </p:txBody>
      </p:sp>
      <p:sp>
        <p:nvSpPr>
          <p:cNvPr id="26" name="Title 1">
            <a:extLst>
              <a:ext uri="{FF2B5EF4-FFF2-40B4-BE49-F238E27FC236}">
                <a16:creationId xmlns:a16="http://schemas.microsoft.com/office/drawing/2014/main" id="{C4DCB81B-8377-3E43-A846-0AFB16102B9F}"/>
              </a:ext>
            </a:extLst>
          </p:cNvPr>
          <p:cNvSpPr txBox="1">
            <a:spLocks/>
          </p:cNvSpPr>
          <p:nvPr/>
        </p:nvSpPr>
        <p:spPr>
          <a:xfrm>
            <a:off x="6123431" y="482050"/>
            <a:ext cx="5269993" cy="590931"/>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Open Sans" pitchFamily="2" charset="0"/>
                <a:ea typeface="Open Sans" pitchFamily="2" charset="0"/>
                <a:cs typeface="Open Sans" pitchFamily="2" charset="0"/>
              </a:rPr>
              <a:t>Executive Order 14318</a:t>
            </a:r>
          </a:p>
        </p:txBody>
      </p:sp>
    </p:spTree>
    <p:extLst>
      <p:ext uri="{BB962C8B-B14F-4D97-AF65-F5344CB8AC3E}">
        <p14:creationId xmlns:p14="http://schemas.microsoft.com/office/powerpoint/2010/main" val="1758537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6F2133-DA0A-4F3F-28C3-9E4993FAF184}"/>
              </a:ext>
            </a:extLst>
          </p:cNvPr>
          <p:cNvSpPr>
            <a:spLocks noGrp="1"/>
          </p:cNvSpPr>
          <p:nvPr>
            <p:ph type="sldNum" sz="quarter" idx="12"/>
          </p:nvPr>
        </p:nvSpPr>
        <p:spPr/>
        <p:txBody>
          <a:bodyPr/>
          <a:lstStyle/>
          <a:p>
            <a:fld id="{E2DA9AF4-AB34-7244-8F4B-3C98FACDA519}" type="slidenum">
              <a:rPr lang="en-US" smtClean="0"/>
              <a:pPr/>
              <a:t>4</a:t>
            </a:fld>
            <a:endParaRPr lang="en-US" sz="800" dirty="0"/>
          </a:p>
        </p:txBody>
      </p:sp>
      <p:grpSp>
        <p:nvGrpSpPr>
          <p:cNvPr id="6" name="Group 5">
            <a:extLst>
              <a:ext uri="{FF2B5EF4-FFF2-40B4-BE49-F238E27FC236}">
                <a16:creationId xmlns:a16="http://schemas.microsoft.com/office/drawing/2014/main" id="{75523883-AC4D-3F59-CA35-AC0B0E0A1602}"/>
              </a:ext>
            </a:extLst>
          </p:cNvPr>
          <p:cNvGrpSpPr/>
          <p:nvPr/>
        </p:nvGrpSpPr>
        <p:grpSpPr>
          <a:xfrm>
            <a:off x="472438" y="-1278150"/>
            <a:ext cx="11247122" cy="960651"/>
            <a:chOff x="472438" y="-1278150"/>
            <a:chExt cx="11247122" cy="960651"/>
          </a:xfrm>
        </p:grpSpPr>
        <p:sp>
          <p:nvSpPr>
            <p:cNvPr id="7" name="Google Shape;58;p2">
              <a:extLst>
                <a:ext uri="{FF2B5EF4-FFF2-40B4-BE49-F238E27FC236}">
                  <a16:creationId xmlns:a16="http://schemas.microsoft.com/office/drawing/2014/main" id="{0E4D33F0-52FB-2565-ED0B-C7284A9F4D42}"/>
                </a:ext>
              </a:extLst>
            </p:cNvPr>
            <p:cNvSpPr/>
            <p:nvPr/>
          </p:nvSpPr>
          <p:spPr>
            <a:xfrm>
              <a:off x="472439" y="-983952"/>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8" name="Google Shape;59;p2">
              <a:extLst>
                <a:ext uri="{FF2B5EF4-FFF2-40B4-BE49-F238E27FC236}">
                  <a16:creationId xmlns:a16="http://schemas.microsoft.com/office/drawing/2014/main" id="{DD957F7E-338A-4CCD-AEE4-C0D86CAB394A}"/>
                </a:ext>
              </a:extLst>
            </p:cNvPr>
            <p:cNvSpPr/>
            <p:nvPr/>
          </p:nvSpPr>
          <p:spPr>
            <a:xfrm>
              <a:off x="9113520"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9" name="Google Shape;60;p2">
              <a:extLst>
                <a:ext uri="{FF2B5EF4-FFF2-40B4-BE49-F238E27FC236}">
                  <a16:creationId xmlns:a16="http://schemas.microsoft.com/office/drawing/2014/main" id="{D369E138-0B65-451F-199A-67F0F3254710}"/>
                </a:ext>
              </a:extLst>
            </p:cNvPr>
            <p:cNvSpPr/>
            <p:nvPr/>
          </p:nvSpPr>
          <p:spPr>
            <a:xfrm>
              <a:off x="335279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0" name="Google Shape;61;p2">
              <a:extLst>
                <a:ext uri="{FF2B5EF4-FFF2-40B4-BE49-F238E27FC236}">
                  <a16:creationId xmlns:a16="http://schemas.microsoft.com/office/drawing/2014/main" id="{90C73627-C5A3-096C-00DC-0ACD6DE1FB20}"/>
                </a:ext>
              </a:extLst>
            </p:cNvPr>
            <p:cNvSpPr/>
            <p:nvPr/>
          </p:nvSpPr>
          <p:spPr>
            <a:xfrm>
              <a:off x="623315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1" name="Google Shape;62;p2">
              <a:extLst>
                <a:ext uri="{FF2B5EF4-FFF2-40B4-BE49-F238E27FC236}">
                  <a16:creationId xmlns:a16="http://schemas.microsoft.com/office/drawing/2014/main" id="{53590BF9-603A-D867-770A-07BC55B1D7BF}"/>
                </a:ext>
              </a:extLst>
            </p:cNvPr>
            <p:cNvSpPr/>
            <p:nvPr/>
          </p:nvSpPr>
          <p:spPr>
            <a:xfrm>
              <a:off x="47243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2" name="Google Shape;63;p2">
              <a:extLst>
                <a:ext uri="{FF2B5EF4-FFF2-40B4-BE49-F238E27FC236}">
                  <a16:creationId xmlns:a16="http://schemas.microsoft.com/office/drawing/2014/main" id="{F48ABD4D-E2F1-F182-5483-7AD578DF7048}"/>
                </a:ext>
              </a:extLst>
            </p:cNvPr>
            <p:cNvSpPr/>
            <p:nvPr/>
          </p:nvSpPr>
          <p:spPr>
            <a:xfrm>
              <a:off x="509015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3" name="Google Shape;64;p2">
              <a:extLst>
                <a:ext uri="{FF2B5EF4-FFF2-40B4-BE49-F238E27FC236}">
                  <a16:creationId xmlns:a16="http://schemas.microsoft.com/office/drawing/2014/main" id="{567B603F-6B6A-0421-7999-0ECB89F1DFA8}"/>
                </a:ext>
              </a:extLst>
            </p:cNvPr>
            <p:cNvSpPr/>
            <p:nvPr/>
          </p:nvSpPr>
          <p:spPr>
            <a:xfrm>
              <a:off x="278129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4" name="Google Shape;65;p2">
              <a:extLst>
                <a:ext uri="{FF2B5EF4-FFF2-40B4-BE49-F238E27FC236}">
                  <a16:creationId xmlns:a16="http://schemas.microsoft.com/office/drawing/2014/main" id="{740DC619-C67E-C481-0C02-31E19B1550A3}"/>
                </a:ext>
              </a:extLst>
            </p:cNvPr>
            <p:cNvSpPr/>
            <p:nvPr/>
          </p:nvSpPr>
          <p:spPr>
            <a:xfrm>
              <a:off x="9707880"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5" name="Google Shape;66;p2">
              <a:extLst>
                <a:ext uri="{FF2B5EF4-FFF2-40B4-BE49-F238E27FC236}">
                  <a16:creationId xmlns:a16="http://schemas.microsoft.com/office/drawing/2014/main" id="{0845C7D2-B6C2-BA91-544E-2CD9D9637C9C}"/>
                </a:ext>
              </a:extLst>
            </p:cNvPr>
            <p:cNvSpPr/>
            <p:nvPr/>
          </p:nvSpPr>
          <p:spPr>
            <a:xfrm>
              <a:off x="739901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6" name="Google Shape;68;p2">
              <a:extLst>
                <a:ext uri="{FF2B5EF4-FFF2-40B4-BE49-F238E27FC236}">
                  <a16:creationId xmlns:a16="http://schemas.microsoft.com/office/drawing/2014/main" id="{BC16AAA8-DAB2-EF8B-D5A6-144E5896BF3D}"/>
                </a:ext>
              </a:extLst>
            </p:cNvPr>
            <p:cNvSpPr/>
            <p:nvPr/>
          </p:nvSpPr>
          <p:spPr>
            <a:xfrm>
              <a:off x="431291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7" name="Google Shape;67;p2">
              <a:extLst>
                <a:ext uri="{FF2B5EF4-FFF2-40B4-BE49-F238E27FC236}">
                  <a16:creationId xmlns:a16="http://schemas.microsoft.com/office/drawing/2014/main" id="{12A4BA66-AAB2-BA17-84C1-1475859E7103}"/>
                </a:ext>
              </a:extLst>
            </p:cNvPr>
            <p:cNvSpPr/>
            <p:nvPr/>
          </p:nvSpPr>
          <p:spPr>
            <a:xfrm>
              <a:off x="47243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1" u="none" strike="noStrike" cap="none" dirty="0">
                <a:solidFill>
                  <a:srgbClr val="00BFDB"/>
                </a:solidFill>
                <a:latin typeface="Lato" panose="020F0502020204030203" pitchFamily="34" charset="77"/>
                <a:ea typeface="Helvetica Neue"/>
                <a:cs typeface="Helvetica Neue"/>
                <a:sym typeface="Helvetica Neue"/>
              </a:endParaRPr>
            </a:p>
          </p:txBody>
        </p:sp>
        <p:sp>
          <p:nvSpPr>
            <p:cNvPr id="18" name="Google Shape;69;p2">
              <a:extLst>
                <a:ext uri="{FF2B5EF4-FFF2-40B4-BE49-F238E27FC236}">
                  <a16:creationId xmlns:a16="http://schemas.microsoft.com/office/drawing/2014/main" id="{B62ABEFD-FEA7-36B3-D72F-B8ABF0CF9CF4}"/>
                </a:ext>
              </a:extLst>
            </p:cNvPr>
            <p:cNvSpPr/>
            <p:nvPr/>
          </p:nvSpPr>
          <p:spPr>
            <a:xfrm>
              <a:off x="239267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9" name="Google Shape;70;p2">
              <a:extLst>
                <a:ext uri="{FF2B5EF4-FFF2-40B4-BE49-F238E27FC236}">
                  <a16:creationId xmlns:a16="http://schemas.microsoft.com/office/drawing/2014/main" id="{2941925F-4376-D30A-0820-7DFC5E44BB9B}"/>
                </a:ext>
              </a:extLst>
            </p:cNvPr>
            <p:cNvSpPr/>
            <p:nvPr/>
          </p:nvSpPr>
          <p:spPr>
            <a:xfrm>
              <a:off x="815339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0" name="Google Shape;71;p2">
              <a:extLst>
                <a:ext uri="{FF2B5EF4-FFF2-40B4-BE49-F238E27FC236}">
                  <a16:creationId xmlns:a16="http://schemas.microsoft.com/office/drawing/2014/main" id="{EA80D820-0D02-4C3A-0151-36AF2397EF63}"/>
                </a:ext>
              </a:extLst>
            </p:cNvPr>
            <p:cNvSpPr/>
            <p:nvPr/>
          </p:nvSpPr>
          <p:spPr>
            <a:xfrm>
              <a:off x="623315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1" name="Google Shape;72;p2">
              <a:extLst>
                <a:ext uri="{FF2B5EF4-FFF2-40B4-BE49-F238E27FC236}">
                  <a16:creationId xmlns:a16="http://schemas.microsoft.com/office/drawing/2014/main" id="{693C41C6-B340-B05F-35F8-881709544BAD}"/>
                </a:ext>
              </a:extLst>
            </p:cNvPr>
            <p:cNvSpPr/>
            <p:nvPr/>
          </p:nvSpPr>
          <p:spPr>
            <a:xfrm>
              <a:off x="10073640"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2" name="Google Shape;58;p2">
              <a:extLst>
                <a:ext uri="{FF2B5EF4-FFF2-40B4-BE49-F238E27FC236}">
                  <a16:creationId xmlns:a16="http://schemas.microsoft.com/office/drawing/2014/main" id="{B438021C-D55B-B957-5E05-8FB0DDDE85EA}"/>
                </a:ext>
              </a:extLst>
            </p:cNvPr>
            <p:cNvSpPr/>
            <p:nvPr/>
          </p:nvSpPr>
          <p:spPr>
            <a:xfrm>
              <a:off x="472438"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3" name="Google Shape;60;p2">
              <a:extLst>
                <a:ext uri="{FF2B5EF4-FFF2-40B4-BE49-F238E27FC236}">
                  <a16:creationId xmlns:a16="http://schemas.microsoft.com/office/drawing/2014/main" id="{46711FB4-A7C8-629B-92FC-803579CF0D17}"/>
                </a:ext>
              </a:extLst>
            </p:cNvPr>
            <p:cNvSpPr/>
            <p:nvPr/>
          </p:nvSpPr>
          <p:spPr>
            <a:xfrm>
              <a:off x="4317354"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4" name="Google Shape;61;p2">
              <a:extLst>
                <a:ext uri="{FF2B5EF4-FFF2-40B4-BE49-F238E27FC236}">
                  <a16:creationId xmlns:a16="http://schemas.microsoft.com/office/drawing/2014/main" id="{C3544556-3174-1C0A-8921-27D2936FDF4A}"/>
                </a:ext>
              </a:extLst>
            </p:cNvPr>
            <p:cNvSpPr/>
            <p:nvPr/>
          </p:nvSpPr>
          <p:spPr>
            <a:xfrm>
              <a:off x="8162269"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grpSp>
      <p:sp>
        <p:nvSpPr>
          <p:cNvPr id="35" name="Title 1">
            <a:extLst>
              <a:ext uri="{FF2B5EF4-FFF2-40B4-BE49-F238E27FC236}">
                <a16:creationId xmlns:a16="http://schemas.microsoft.com/office/drawing/2014/main" id="{48545A02-1E9D-5CB4-99CC-C57969471567}"/>
              </a:ext>
            </a:extLst>
          </p:cNvPr>
          <p:cNvSpPr txBox="1">
            <a:spLocks/>
          </p:cNvSpPr>
          <p:nvPr/>
        </p:nvSpPr>
        <p:spPr>
          <a:xfrm>
            <a:off x="472439" y="465931"/>
            <a:ext cx="5486400" cy="1089529"/>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UNIQUE ASPECTS OF THE TECHNOLOGY</a:t>
            </a:r>
          </a:p>
        </p:txBody>
      </p:sp>
      <p:sp>
        <p:nvSpPr>
          <p:cNvPr id="39" name="Rounded Rectangle 38">
            <a:extLst>
              <a:ext uri="{FF2B5EF4-FFF2-40B4-BE49-F238E27FC236}">
                <a16:creationId xmlns:a16="http://schemas.microsoft.com/office/drawing/2014/main" id="{BA584A0E-592C-0601-3752-01A57004793D}"/>
              </a:ext>
            </a:extLst>
          </p:cNvPr>
          <p:cNvSpPr/>
          <p:nvPr/>
        </p:nvSpPr>
        <p:spPr>
          <a:xfrm>
            <a:off x="6173468" y="1585681"/>
            <a:ext cx="5546091" cy="4917329"/>
          </a:xfrm>
          <a:prstGeom prst="roundRect">
            <a:avLst>
              <a:gd name="adj" fmla="val 9252"/>
            </a:avLst>
          </a:prstGeom>
          <a:solidFill>
            <a:schemeClr val="bg1"/>
          </a:solidFill>
          <a:ln w="158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5760" tIns="182880" rIns="274320" bIns="182880" rtlCol="0" anchor="t" anchorCtr="0">
            <a:spAutoFit/>
          </a:bodyPr>
          <a:lstStyle/>
          <a:p>
            <a:pPr algn="ctr"/>
            <a:r>
              <a:rPr lang="en-US" sz="2000" dirty="0">
                <a:solidFill>
                  <a:schemeClr val="tx1"/>
                </a:solidFill>
                <a:latin typeface="Open Sans" pitchFamily="2" charset="0"/>
                <a:ea typeface="Open Sans" pitchFamily="2" charset="0"/>
                <a:cs typeface="Open Sans" pitchFamily="2" charset="0"/>
              </a:rPr>
              <a:t>The Capex Benefit for Data Centers comes from our architectural and structural design that has 60’ x 140’ per floor (18 floors) built out between the </a:t>
            </a:r>
            <a:br>
              <a:rPr lang="en-US" sz="2000" dirty="0">
                <a:solidFill>
                  <a:schemeClr val="tx1"/>
                </a:solidFill>
                <a:latin typeface="Open Sans" pitchFamily="2" charset="0"/>
                <a:ea typeface="Open Sans" pitchFamily="2" charset="0"/>
                <a:cs typeface="Open Sans" pitchFamily="2" charset="0"/>
              </a:rPr>
            </a:br>
            <a:r>
              <a:rPr lang="en-US" sz="2000" dirty="0">
                <a:solidFill>
                  <a:schemeClr val="tx1"/>
                </a:solidFill>
                <a:latin typeface="Open Sans" pitchFamily="2" charset="0"/>
                <a:ea typeface="Open Sans" pitchFamily="2" charset="0"/>
                <a:cs typeface="Open Sans" pitchFamily="2" charset="0"/>
              </a:rPr>
              <a:t>“b &amp; g” towers with high end </a:t>
            </a:r>
            <a:br>
              <a:rPr lang="en-US" sz="2000" dirty="0">
                <a:solidFill>
                  <a:schemeClr val="tx1"/>
                </a:solidFill>
                <a:latin typeface="Open Sans" pitchFamily="2" charset="0"/>
                <a:ea typeface="Open Sans" pitchFamily="2" charset="0"/>
                <a:cs typeface="Open Sans" pitchFamily="2" charset="0"/>
              </a:rPr>
            </a:br>
            <a:r>
              <a:rPr lang="en-US" sz="2000" dirty="0">
                <a:solidFill>
                  <a:schemeClr val="tx1"/>
                </a:solidFill>
                <a:latin typeface="Open Sans" pitchFamily="2" charset="0"/>
                <a:ea typeface="Open Sans" pitchFamily="2" charset="0"/>
                <a:cs typeface="Open Sans" pitchFamily="2" charset="0"/>
              </a:rPr>
              <a:t>HVAC, Electrical, &amp; Lighting.</a:t>
            </a:r>
          </a:p>
          <a:p>
            <a:pPr algn="ctr"/>
            <a:endParaRPr lang="en-US" sz="2000" dirty="0">
              <a:solidFill>
                <a:schemeClr val="tx1"/>
              </a:solidFill>
              <a:latin typeface="Open Sans" pitchFamily="2" charset="0"/>
              <a:ea typeface="Open Sans" pitchFamily="2" charset="0"/>
              <a:cs typeface="Open Sans" pitchFamily="2" charset="0"/>
            </a:endParaRPr>
          </a:p>
          <a:p>
            <a:pPr algn="ctr"/>
            <a:endParaRPr lang="en-US" sz="1000" dirty="0">
              <a:solidFill>
                <a:schemeClr val="tx1"/>
              </a:solidFill>
              <a:latin typeface="Open Sans" pitchFamily="2" charset="0"/>
              <a:ea typeface="Open Sans" pitchFamily="2" charset="0"/>
              <a:cs typeface="Open Sans" pitchFamily="2" charset="0"/>
            </a:endParaRPr>
          </a:p>
          <a:p>
            <a:pPr algn="ctr"/>
            <a:r>
              <a:rPr lang="en-US" sz="2000" dirty="0">
                <a:solidFill>
                  <a:schemeClr val="tx1"/>
                </a:solidFill>
                <a:latin typeface="Open Sans" pitchFamily="2" charset="0"/>
                <a:ea typeface="Open Sans" pitchFamily="2" charset="0"/>
                <a:cs typeface="Open Sans" pitchFamily="2" charset="0"/>
              </a:rPr>
              <a:t>The Opex Benefit for Data Centers come from self-generation that eliminates sales tax, transmission, and fees for electricity OVER &amp; ABOVE the “kWh” for “electricity”.</a:t>
            </a:r>
          </a:p>
          <a:p>
            <a:pPr>
              <a:lnSpc>
                <a:spcPct val="110000"/>
              </a:lnSpc>
              <a:spcAft>
                <a:spcPts val="900"/>
              </a:spcAft>
            </a:pPr>
            <a:endParaRPr lang="en-US" sz="2000" dirty="0">
              <a:solidFill>
                <a:schemeClr val="tx1"/>
              </a:solidFill>
              <a:latin typeface="Open Sans" pitchFamily="2" charset="0"/>
              <a:ea typeface="Open Sans" pitchFamily="2" charset="0"/>
              <a:cs typeface="Open Sans" pitchFamily="2" charset="0"/>
            </a:endParaRPr>
          </a:p>
        </p:txBody>
      </p:sp>
      <p:pic>
        <p:nvPicPr>
          <p:cNvPr id="26" name="Picture 25">
            <a:extLst>
              <a:ext uri="{FF2B5EF4-FFF2-40B4-BE49-F238E27FC236}">
                <a16:creationId xmlns:a16="http://schemas.microsoft.com/office/drawing/2014/main" id="{D4712A86-81A9-9841-9A4D-0EDE63EF63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614" y="1912722"/>
            <a:ext cx="817874" cy="4572000"/>
          </a:xfrm>
          <a:prstGeom prst="rect">
            <a:avLst/>
          </a:prstGeom>
        </p:spPr>
      </p:pic>
      <p:pic>
        <p:nvPicPr>
          <p:cNvPr id="27" name="Picture 26">
            <a:extLst>
              <a:ext uri="{FF2B5EF4-FFF2-40B4-BE49-F238E27FC236}">
                <a16:creationId xmlns:a16="http://schemas.microsoft.com/office/drawing/2014/main" id="{18E455E5-8FEE-5F4B-8164-DB5B5CAF24F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87690" y="1885290"/>
            <a:ext cx="3598898" cy="4572000"/>
          </a:xfrm>
          <a:prstGeom prst="rect">
            <a:avLst/>
          </a:prstGeom>
        </p:spPr>
      </p:pic>
      <p:sp>
        <p:nvSpPr>
          <p:cNvPr id="28" name="Title 1">
            <a:extLst>
              <a:ext uri="{FF2B5EF4-FFF2-40B4-BE49-F238E27FC236}">
                <a16:creationId xmlns:a16="http://schemas.microsoft.com/office/drawing/2014/main" id="{A9252AD8-5578-5042-8C3A-67D4CE36C7A6}"/>
              </a:ext>
            </a:extLst>
          </p:cNvPr>
          <p:cNvSpPr txBox="1">
            <a:spLocks/>
          </p:cNvSpPr>
          <p:nvPr/>
        </p:nvSpPr>
        <p:spPr>
          <a:xfrm>
            <a:off x="6179146" y="465930"/>
            <a:ext cx="5486400" cy="590931"/>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FOR DATA CENTERS</a:t>
            </a:r>
          </a:p>
        </p:txBody>
      </p:sp>
    </p:spTree>
    <p:extLst>
      <p:ext uri="{BB962C8B-B14F-4D97-AF65-F5344CB8AC3E}">
        <p14:creationId xmlns:p14="http://schemas.microsoft.com/office/powerpoint/2010/main" val="4217281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6F2133-DA0A-4F3F-28C3-9E4993FAF184}"/>
              </a:ext>
            </a:extLst>
          </p:cNvPr>
          <p:cNvSpPr>
            <a:spLocks noGrp="1"/>
          </p:cNvSpPr>
          <p:nvPr>
            <p:ph type="sldNum" sz="quarter" idx="12"/>
          </p:nvPr>
        </p:nvSpPr>
        <p:spPr/>
        <p:txBody>
          <a:bodyPr/>
          <a:lstStyle/>
          <a:p>
            <a:fld id="{E2DA9AF4-AB34-7244-8F4B-3C98FACDA519}" type="slidenum">
              <a:rPr lang="en-US" smtClean="0"/>
              <a:pPr/>
              <a:t>5</a:t>
            </a:fld>
            <a:endParaRPr lang="en-US" sz="800" dirty="0"/>
          </a:p>
        </p:txBody>
      </p:sp>
      <p:grpSp>
        <p:nvGrpSpPr>
          <p:cNvPr id="6" name="Group 5">
            <a:extLst>
              <a:ext uri="{FF2B5EF4-FFF2-40B4-BE49-F238E27FC236}">
                <a16:creationId xmlns:a16="http://schemas.microsoft.com/office/drawing/2014/main" id="{75523883-AC4D-3F59-CA35-AC0B0E0A1602}"/>
              </a:ext>
            </a:extLst>
          </p:cNvPr>
          <p:cNvGrpSpPr/>
          <p:nvPr/>
        </p:nvGrpSpPr>
        <p:grpSpPr>
          <a:xfrm>
            <a:off x="472438" y="-1278150"/>
            <a:ext cx="11247122" cy="960651"/>
            <a:chOff x="472438" y="-1278150"/>
            <a:chExt cx="11247122" cy="960651"/>
          </a:xfrm>
        </p:grpSpPr>
        <p:sp>
          <p:nvSpPr>
            <p:cNvPr id="7" name="Google Shape;58;p2">
              <a:extLst>
                <a:ext uri="{FF2B5EF4-FFF2-40B4-BE49-F238E27FC236}">
                  <a16:creationId xmlns:a16="http://schemas.microsoft.com/office/drawing/2014/main" id="{0E4D33F0-52FB-2565-ED0B-C7284A9F4D42}"/>
                </a:ext>
              </a:extLst>
            </p:cNvPr>
            <p:cNvSpPr/>
            <p:nvPr/>
          </p:nvSpPr>
          <p:spPr>
            <a:xfrm>
              <a:off x="472439" y="-983952"/>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8" name="Google Shape;59;p2">
              <a:extLst>
                <a:ext uri="{FF2B5EF4-FFF2-40B4-BE49-F238E27FC236}">
                  <a16:creationId xmlns:a16="http://schemas.microsoft.com/office/drawing/2014/main" id="{DD957F7E-338A-4CCD-AEE4-C0D86CAB394A}"/>
                </a:ext>
              </a:extLst>
            </p:cNvPr>
            <p:cNvSpPr/>
            <p:nvPr/>
          </p:nvSpPr>
          <p:spPr>
            <a:xfrm>
              <a:off x="9113520"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9" name="Google Shape;60;p2">
              <a:extLst>
                <a:ext uri="{FF2B5EF4-FFF2-40B4-BE49-F238E27FC236}">
                  <a16:creationId xmlns:a16="http://schemas.microsoft.com/office/drawing/2014/main" id="{D369E138-0B65-451F-199A-67F0F3254710}"/>
                </a:ext>
              </a:extLst>
            </p:cNvPr>
            <p:cNvSpPr/>
            <p:nvPr/>
          </p:nvSpPr>
          <p:spPr>
            <a:xfrm>
              <a:off x="335279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0" name="Google Shape;61;p2">
              <a:extLst>
                <a:ext uri="{FF2B5EF4-FFF2-40B4-BE49-F238E27FC236}">
                  <a16:creationId xmlns:a16="http://schemas.microsoft.com/office/drawing/2014/main" id="{90C73627-C5A3-096C-00DC-0ACD6DE1FB20}"/>
                </a:ext>
              </a:extLst>
            </p:cNvPr>
            <p:cNvSpPr/>
            <p:nvPr/>
          </p:nvSpPr>
          <p:spPr>
            <a:xfrm>
              <a:off x="623315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1" name="Google Shape;62;p2">
              <a:extLst>
                <a:ext uri="{FF2B5EF4-FFF2-40B4-BE49-F238E27FC236}">
                  <a16:creationId xmlns:a16="http://schemas.microsoft.com/office/drawing/2014/main" id="{53590BF9-603A-D867-770A-07BC55B1D7BF}"/>
                </a:ext>
              </a:extLst>
            </p:cNvPr>
            <p:cNvSpPr/>
            <p:nvPr/>
          </p:nvSpPr>
          <p:spPr>
            <a:xfrm>
              <a:off x="47243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2" name="Google Shape;63;p2">
              <a:extLst>
                <a:ext uri="{FF2B5EF4-FFF2-40B4-BE49-F238E27FC236}">
                  <a16:creationId xmlns:a16="http://schemas.microsoft.com/office/drawing/2014/main" id="{F48ABD4D-E2F1-F182-5483-7AD578DF7048}"/>
                </a:ext>
              </a:extLst>
            </p:cNvPr>
            <p:cNvSpPr/>
            <p:nvPr/>
          </p:nvSpPr>
          <p:spPr>
            <a:xfrm>
              <a:off x="509015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3" name="Google Shape;64;p2">
              <a:extLst>
                <a:ext uri="{FF2B5EF4-FFF2-40B4-BE49-F238E27FC236}">
                  <a16:creationId xmlns:a16="http://schemas.microsoft.com/office/drawing/2014/main" id="{567B603F-6B6A-0421-7999-0ECB89F1DFA8}"/>
                </a:ext>
              </a:extLst>
            </p:cNvPr>
            <p:cNvSpPr/>
            <p:nvPr/>
          </p:nvSpPr>
          <p:spPr>
            <a:xfrm>
              <a:off x="278129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4" name="Google Shape;65;p2">
              <a:extLst>
                <a:ext uri="{FF2B5EF4-FFF2-40B4-BE49-F238E27FC236}">
                  <a16:creationId xmlns:a16="http://schemas.microsoft.com/office/drawing/2014/main" id="{740DC619-C67E-C481-0C02-31E19B1550A3}"/>
                </a:ext>
              </a:extLst>
            </p:cNvPr>
            <p:cNvSpPr/>
            <p:nvPr/>
          </p:nvSpPr>
          <p:spPr>
            <a:xfrm>
              <a:off x="9707880"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5" name="Google Shape;66;p2">
              <a:extLst>
                <a:ext uri="{FF2B5EF4-FFF2-40B4-BE49-F238E27FC236}">
                  <a16:creationId xmlns:a16="http://schemas.microsoft.com/office/drawing/2014/main" id="{0845C7D2-B6C2-BA91-544E-2CD9D9637C9C}"/>
                </a:ext>
              </a:extLst>
            </p:cNvPr>
            <p:cNvSpPr/>
            <p:nvPr/>
          </p:nvSpPr>
          <p:spPr>
            <a:xfrm>
              <a:off x="739901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6" name="Google Shape;68;p2">
              <a:extLst>
                <a:ext uri="{FF2B5EF4-FFF2-40B4-BE49-F238E27FC236}">
                  <a16:creationId xmlns:a16="http://schemas.microsoft.com/office/drawing/2014/main" id="{BC16AAA8-DAB2-EF8B-D5A6-144E5896BF3D}"/>
                </a:ext>
              </a:extLst>
            </p:cNvPr>
            <p:cNvSpPr/>
            <p:nvPr/>
          </p:nvSpPr>
          <p:spPr>
            <a:xfrm>
              <a:off x="431291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7" name="Google Shape;67;p2">
              <a:extLst>
                <a:ext uri="{FF2B5EF4-FFF2-40B4-BE49-F238E27FC236}">
                  <a16:creationId xmlns:a16="http://schemas.microsoft.com/office/drawing/2014/main" id="{12A4BA66-AAB2-BA17-84C1-1475859E7103}"/>
                </a:ext>
              </a:extLst>
            </p:cNvPr>
            <p:cNvSpPr/>
            <p:nvPr/>
          </p:nvSpPr>
          <p:spPr>
            <a:xfrm>
              <a:off x="47243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1" u="none" strike="noStrike" cap="none" dirty="0">
                <a:solidFill>
                  <a:srgbClr val="00BFDB"/>
                </a:solidFill>
                <a:latin typeface="Lato" panose="020F0502020204030203" pitchFamily="34" charset="77"/>
                <a:ea typeface="Helvetica Neue"/>
                <a:cs typeface="Helvetica Neue"/>
                <a:sym typeface="Helvetica Neue"/>
              </a:endParaRPr>
            </a:p>
          </p:txBody>
        </p:sp>
        <p:sp>
          <p:nvSpPr>
            <p:cNvPr id="18" name="Google Shape;69;p2">
              <a:extLst>
                <a:ext uri="{FF2B5EF4-FFF2-40B4-BE49-F238E27FC236}">
                  <a16:creationId xmlns:a16="http://schemas.microsoft.com/office/drawing/2014/main" id="{B62ABEFD-FEA7-36B3-D72F-B8ABF0CF9CF4}"/>
                </a:ext>
              </a:extLst>
            </p:cNvPr>
            <p:cNvSpPr/>
            <p:nvPr/>
          </p:nvSpPr>
          <p:spPr>
            <a:xfrm>
              <a:off x="239267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9" name="Google Shape;70;p2">
              <a:extLst>
                <a:ext uri="{FF2B5EF4-FFF2-40B4-BE49-F238E27FC236}">
                  <a16:creationId xmlns:a16="http://schemas.microsoft.com/office/drawing/2014/main" id="{2941925F-4376-D30A-0820-7DFC5E44BB9B}"/>
                </a:ext>
              </a:extLst>
            </p:cNvPr>
            <p:cNvSpPr/>
            <p:nvPr/>
          </p:nvSpPr>
          <p:spPr>
            <a:xfrm>
              <a:off x="815339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0" name="Google Shape;71;p2">
              <a:extLst>
                <a:ext uri="{FF2B5EF4-FFF2-40B4-BE49-F238E27FC236}">
                  <a16:creationId xmlns:a16="http://schemas.microsoft.com/office/drawing/2014/main" id="{EA80D820-0D02-4C3A-0151-36AF2397EF63}"/>
                </a:ext>
              </a:extLst>
            </p:cNvPr>
            <p:cNvSpPr/>
            <p:nvPr/>
          </p:nvSpPr>
          <p:spPr>
            <a:xfrm>
              <a:off x="623315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1" name="Google Shape;72;p2">
              <a:extLst>
                <a:ext uri="{FF2B5EF4-FFF2-40B4-BE49-F238E27FC236}">
                  <a16:creationId xmlns:a16="http://schemas.microsoft.com/office/drawing/2014/main" id="{693C41C6-B340-B05F-35F8-881709544BAD}"/>
                </a:ext>
              </a:extLst>
            </p:cNvPr>
            <p:cNvSpPr/>
            <p:nvPr/>
          </p:nvSpPr>
          <p:spPr>
            <a:xfrm>
              <a:off x="10073640"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2" name="Google Shape;58;p2">
              <a:extLst>
                <a:ext uri="{FF2B5EF4-FFF2-40B4-BE49-F238E27FC236}">
                  <a16:creationId xmlns:a16="http://schemas.microsoft.com/office/drawing/2014/main" id="{B438021C-D55B-B957-5E05-8FB0DDDE85EA}"/>
                </a:ext>
              </a:extLst>
            </p:cNvPr>
            <p:cNvSpPr/>
            <p:nvPr/>
          </p:nvSpPr>
          <p:spPr>
            <a:xfrm>
              <a:off x="472438"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3" name="Google Shape;60;p2">
              <a:extLst>
                <a:ext uri="{FF2B5EF4-FFF2-40B4-BE49-F238E27FC236}">
                  <a16:creationId xmlns:a16="http://schemas.microsoft.com/office/drawing/2014/main" id="{46711FB4-A7C8-629B-92FC-803579CF0D17}"/>
                </a:ext>
              </a:extLst>
            </p:cNvPr>
            <p:cNvSpPr/>
            <p:nvPr/>
          </p:nvSpPr>
          <p:spPr>
            <a:xfrm>
              <a:off x="4317354"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4" name="Google Shape;61;p2">
              <a:extLst>
                <a:ext uri="{FF2B5EF4-FFF2-40B4-BE49-F238E27FC236}">
                  <a16:creationId xmlns:a16="http://schemas.microsoft.com/office/drawing/2014/main" id="{C3544556-3174-1C0A-8921-27D2936FDF4A}"/>
                </a:ext>
              </a:extLst>
            </p:cNvPr>
            <p:cNvSpPr/>
            <p:nvPr/>
          </p:nvSpPr>
          <p:spPr>
            <a:xfrm>
              <a:off x="8162269"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grpSp>
      <p:sp>
        <p:nvSpPr>
          <p:cNvPr id="35" name="Title 1">
            <a:extLst>
              <a:ext uri="{FF2B5EF4-FFF2-40B4-BE49-F238E27FC236}">
                <a16:creationId xmlns:a16="http://schemas.microsoft.com/office/drawing/2014/main" id="{48545A02-1E9D-5CB4-99CC-C57969471567}"/>
              </a:ext>
            </a:extLst>
          </p:cNvPr>
          <p:cNvSpPr txBox="1">
            <a:spLocks/>
          </p:cNvSpPr>
          <p:nvPr/>
        </p:nvSpPr>
        <p:spPr>
          <a:xfrm>
            <a:off x="472439" y="465931"/>
            <a:ext cx="5486400" cy="1089529"/>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UNIQUE ASPECTS OF THE TECHNOLOGY</a:t>
            </a:r>
          </a:p>
        </p:txBody>
      </p:sp>
      <p:sp>
        <p:nvSpPr>
          <p:cNvPr id="39" name="Rounded Rectangle 38">
            <a:extLst>
              <a:ext uri="{FF2B5EF4-FFF2-40B4-BE49-F238E27FC236}">
                <a16:creationId xmlns:a16="http://schemas.microsoft.com/office/drawing/2014/main" id="{BA584A0E-592C-0601-3752-01A57004793D}"/>
              </a:ext>
            </a:extLst>
          </p:cNvPr>
          <p:cNvSpPr/>
          <p:nvPr/>
        </p:nvSpPr>
        <p:spPr>
          <a:xfrm>
            <a:off x="472438" y="1939508"/>
            <a:ext cx="4617721" cy="3936444"/>
          </a:xfrm>
          <a:prstGeom prst="roundRect">
            <a:avLst>
              <a:gd name="adj" fmla="val 9252"/>
            </a:avLst>
          </a:prstGeom>
          <a:solidFill>
            <a:schemeClr val="bg1"/>
          </a:solidFill>
          <a:ln w="158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5760" tIns="182880" rIns="274320" bIns="182880" rtlCol="0" anchor="t" anchorCtr="0">
            <a:spAutoFit/>
          </a:bodyPr>
          <a:lstStyle/>
          <a:p>
            <a:pPr algn="ctr"/>
            <a:r>
              <a:rPr lang="en-US" sz="2000" dirty="0">
                <a:solidFill>
                  <a:schemeClr val="tx1"/>
                </a:solidFill>
                <a:latin typeface="Open Sans" pitchFamily="2" charset="0"/>
                <a:ea typeface="Open Sans" pitchFamily="2" charset="0"/>
                <a:cs typeface="Open Sans" pitchFamily="2" charset="0"/>
              </a:rPr>
              <a:t>Genergy 18 floors data center design has large conduit for fiber and copper placed inside the “g” silo. Electric generators are on each floor making the cables run </a:t>
            </a:r>
            <a:r>
              <a:rPr lang="en-US" sz="2000">
                <a:solidFill>
                  <a:schemeClr val="tx1"/>
                </a:solidFill>
                <a:latin typeface="Open Sans" pitchFamily="2" charset="0"/>
                <a:ea typeface="Open Sans" pitchFamily="2" charset="0"/>
                <a:cs typeface="Open Sans" pitchFamily="2" charset="0"/>
              </a:rPr>
              <a:t>horizontal </a:t>
            </a:r>
            <a:br>
              <a:rPr lang="en-US" sz="2000">
                <a:solidFill>
                  <a:schemeClr val="tx1"/>
                </a:solidFill>
                <a:latin typeface="Open Sans" pitchFamily="2" charset="0"/>
                <a:ea typeface="Open Sans" pitchFamily="2" charset="0"/>
                <a:cs typeface="Open Sans" pitchFamily="2" charset="0"/>
              </a:rPr>
            </a:br>
            <a:r>
              <a:rPr lang="en-US" sz="2000" b="1">
                <a:solidFill>
                  <a:schemeClr val="tx1"/>
                </a:solidFill>
                <a:latin typeface="Open Sans" pitchFamily="2" charset="0"/>
                <a:ea typeface="Open Sans" pitchFamily="2" charset="0"/>
                <a:cs typeface="Open Sans" pitchFamily="2" charset="0"/>
              </a:rPr>
              <a:t>NOT </a:t>
            </a:r>
            <a:r>
              <a:rPr lang="en-US" sz="2000" b="1" dirty="0">
                <a:solidFill>
                  <a:schemeClr val="tx1"/>
                </a:solidFill>
                <a:latin typeface="Open Sans" pitchFamily="2" charset="0"/>
                <a:ea typeface="Open Sans" pitchFamily="2" charset="0"/>
                <a:cs typeface="Open Sans" pitchFamily="2" charset="0"/>
              </a:rPr>
              <a:t>VERTICAL.</a:t>
            </a:r>
          </a:p>
          <a:p>
            <a:pPr algn="ctr"/>
            <a:endParaRPr lang="en-US" sz="2000" dirty="0">
              <a:solidFill>
                <a:schemeClr val="tx1"/>
              </a:solidFill>
              <a:latin typeface="Open Sans" pitchFamily="2" charset="0"/>
              <a:ea typeface="Open Sans" pitchFamily="2" charset="0"/>
              <a:cs typeface="Open Sans" pitchFamily="2" charset="0"/>
            </a:endParaRPr>
          </a:p>
          <a:p>
            <a:pPr algn="ctr"/>
            <a:r>
              <a:rPr lang="en-US" sz="2000" dirty="0">
                <a:solidFill>
                  <a:schemeClr val="tx1"/>
                </a:solidFill>
                <a:latin typeface="Open Sans" pitchFamily="2" charset="0"/>
                <a:ea typeface="Open Sans" pitchFamily="2" charset="0"/>
                <a:cs typeface="Open Sans" pitchFamily="2" charset="0"/>
              </a:rPr>
              <a:t>The result is that </a:t>
            </a:r>
            <a:r>
              <a:rPr lang="en-US" sz="2000" b="1" dirty="0">
                <a:solidFill>
                  <a:schemeClr val="tx1"/>
                </a:solidFill>
                <a:latin typeface="Open Sans" pitchFamily="2" charset="0"/>
                <a:ea typeface="Open Sans" pitchFamily="2" charset="0"/>
                <a:cs typeface="Open Sans" pitchFamily="2" charset="0"/>
              </a:rPr>
              <a:t>each floor </a:t>
            </a:r>
            <a:r>
              <a:rPr lang="en-US" sz="2000" dirty="0">
                <a:solidFill>
                  <a:schemeClr val="tx1"/>
                </a:solidFill>
                <a:latin typeface="Open Sans" pitchFamily="2" charset="0"/>
                <a:ea typeface="Open Sans" pitchFamily="2" charset="0"/>
                <a:cs typeface="Open Sans" pitchFamily="2" charset="0"/>
              </a:rPr>
              <a:t>has no more cables running than a single story design.</a:t>
            </a:r>
          </a:p>
        </p:txBody>
      </p:sp>
      <p:pic>
        <p:nvPicPr>
          <p:cNvPr id="26" name="Picture 25">
            <a:extLst>
              <a:ext uri="{FF2B5EF4-FFF2-40B4-BE49-F238E27FC236}">
                <a16:creationId xmlns:a16="http://schemas.microsoft.com/office/drawing/2014/main" id="{D4712A86-81A9-9841-9A4D-0EDE63EF63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3154" y="983263"/>
            <a:ext cx="981444" cy="5486400"/>
          </a:xfrm>
          <a:prstGeom prst="rect">
            <a:avLst/>
          </a:prstGeom>
        </p:spPr>
      </p:pic>
      <p:pic>
        <p:nvPicPr>
          <p:cNvPr id="27" name="Picture 26">
            <a:extLst>
              <a:ext uri="{FF2B5EF4-FFF2-40B4-BE49-F238E27FC236}">
                <a16:creationId xmlns:a16="http://schemas.microsoft.com/office/drawing/2014/main" id="{18E455E5-8FEE-5F4B-8164-DB5B5CAF24F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99019" y="983263"/>
            <a:ext cx="4318678" cy="5486400"/>
          </a:xfrm>
          <a:prstGeom prst="rect">
            <a:avLst/>
          </a:prstGeom>
        </p:spPr>
      </p:pic>
      <p:sp>
        <p:nvSpPr>
          <p:cNvPr id="28" name="Title 1">
            <a:extLst>
              <a:ext uri="{FF2B5EF4-FFF2-40B4-BE49-F238E27FC236}">
                <a16:creationId xmlns:a16="http://schemas.microsoft.com/office/drawing/2014/main" id="{A9252AD8-5578-5042-8C3A-67D4CE36C7A6}"/>
              </a:ext>
            </a:extLst>
          </p:cNvPr>
          <p:cNvSpPr txBox="1">
            <a:spLocks/>
          </p:cNvSpPr>
          <p:nvPr/>
        </p:nvSpPr>
        <p:spPr>
          <a:xfrm>
            <a:off x="6179146" y="465930"/>
            <a:ext cx="5486400" cy="590931"/>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CABLING</a:t>
            </a:r>
          </a:p>
        </p:txBody>
      </p:sp>
      <p:pic>
        <p:nvPicPr>
          <p:cNvPr id="4" name="Picture 3">
            <a:extLst>
              <a:ext uri="{FF2B5EF4-FFF2-40B4-BE49-F238E27FC236}">
                <a16:creationId xmlns:a16="http://schemas.microsoft.com/office/drawing/2014/main" id="{586B8143-37DE-4245-A148-F5432C936B5A}"/>
              </a:ext>
            </a:extLst>
          </p:cNvPr>
          <p:cNvPicPr>
            <a:picLocks noChangeAspect="1"/>
          </p:cNvPicPr>
          <p:nvPr/>
        </p:nvPicPr>
        <p:blipFill>
          <a:blip r:embed="rId5"/>
          <a:stretch>
            <a:fillRect/>
          </a:stretch>
        </p:blipFill>
        <p:spPr>
          <a:xfrm>
            <a:off x="7620762" y="1840290"/>
            <a:ext cx="365760" cy="365760"/>
          </a:xfrm>
          <a:prstGeom prst="rect">
            <a:avLst/>
          </a:prstGeom>
        </p:spPr>
      </p:pic>
      <p:pic>
        <p:nvPicPr>
          <p:cNvPr id="29" name="Picture 28">
            <a:extLst>
              <a:ext uri="{FF2B5EF4-FFF2-40B4-BE49-F238E27FC236}">
                <a16:creationId xmlns:a16="http://schemas.microsoft.com/office/drawing/2014/main" id="{E4741EB7-4FA4-DF41-9EDD-406C2F106F74}"/>
              </a:ext>
            </a:extLst>
          </p:cNvPr>
          <p:cNvPicPr>
            <a:picLocks noChangeAspect="1"/>
          </p:cNvPicPr>
          <p:nvPr/>
        </p:nvPicPr>
        <p:blipFill>
          <a:blip r:embed="rId5"/>
          <a:stretch>
            <a:fillRect/>
          </a:stretch>
        </p:blipFill>
        <p:spPr>
          <a:xfrm>
            <a:off x="7620762" y="3278630"/>
            <a:ext cx="365760" cy="365760"/>
          </a:xfrm>
          <a:prstGeom prst="rect">
            <a:avLst/>
          </a:prstGeom>
        </p:spPr>
      </p:pic>
      <p:pic>
        <p:nvPicPr>
          <p:cNvPr id="30" name="Picture 29">
            <a:extLst>
              <a:ext uri="{FF2B5EF4-FFF2-40B4-BE49-F238E27FC236}">
                <a16:creationId xmlns:a16="http://schemas.microsoft.com/office/drawing/2014/main" id="{50D098B9-2A1F-724B-BEBF-111DF395B8E0}"/>
              </a:ext>
            </a:extLst>
          </p:cNvPr>
          <p:cNvPicPr>
            <a:picLocks noChangeAspect="1"/>
          </p:cNvPicPr>
          <p:nvPr/>
        </p:nvPicPr>
        <p:blipFill>
          <a:blip r:embed="rId5"/>
          <a:stretch>
            <a:fillRect/>
          </a:stretch>
        </p:blipFill>
        <p:spPr>
          <a:xfrm>
            <a:off x="7620762" y="4662106"/>
            <a:ext cx="365760" cy="365760"/>
          </a:xfrm>
          <a:prstGeom prst="rect">
            <a:avLst/>
          </a:prstGeom>
        </p:spPr>
      </p:pic>
      <p:pic>
        <p:nvPicPr>
          <p:cNvPr id="31" name="Picture 30">
            <a:extLst>
              <a:ext uri="{FF2B5EF4-FFF2-40B4-BE49-F238E27FC236}">
                <a16:creationId xmlns:a16="http://schemas.microsoft.com/office/drawing/2014/main" id="{14C54811-3394-904C-9365-D4ED7C2208A5}"/>
              </a:ext>
            </a:extLst>
          </p:cNvPr>
          <p:cNvPicPr>
            <a:picLocks noChangeAspect="1"/>
          </p:cNvPicPr>
          <p:nvPr/>
        </p:nvPicPr>
        <p:blipFill>
          <a:blip r:embed="rId5"/>
          <a:stretch>
            <a:fillRect/>
          </a:stretch>
        </p:blipFill>
        <p:spPr>
          <a:xfrm>
            <a:off x="7620762" y="6021514"/>
            <a:ext cx="365760" cy="365760"/>
          </a:xfrm>
          <a:prstGeom prst="rect">
            <a:avLst/>
          </a:prstGeom>
        </p:spPr>
      </p:pic>
    </p:spTree>
    <p:extLst>
      <p:ext uri="{BB962C8B-B14F-4D97-AF65-F5344CB8AC3E}">
        <p14:creationId xmlns:p14="http://schemas.microsoft.com/office/powerpoint/2010/main" val="602150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6F2133-DA0A-4F3F-28C3-9E4993FAF184}"/>
              </a:ext>
            </a:extLst>
          </p:cNvPr>
          <p:cNvSpPr>
            <a:spLocks noGrp="1"/>
          </p:cNvSpPr>
          <p:nvPr>
            <p:ph type="sldNum" sz="quarter" idx="12"/>
          </p:nvPr>
        </p:nvSpPr>
        <p:spPr/>
        <p:txBody>
          <a:bodyPr/>
          <a:lstStyle/>
          <a:p>
            <a:fld id="{E2DA9AF4-AB34-7244-8F4B-3C98FACDA519}" type="slidenum">
              <a:rPr lang="en-US" smtClean="0"/>
              <a:pPr/>
              <a:t>6</a:t>
            </a:fld>
            <a:endParaRPr lang="en-US" sz="800" dirty="0"/>
          </a:p>
        </p:txBody>
      </p:sp>
      <p:grpSp>
        <p:nvGrpSpPr>
          <p:cNvPr id="6" name="Group 5">
            <a:extLst>
              <a:ext uri="{FF2B5EF4-FFF2-40B4-BE49-F238E27FC236}">
                <a16:creationId xmlns:a16="http://schemas.microsoft.com/office/drawing/2014/main" id="{75523883-AC4D-3F59-CA35-AC0B0E0A1602}"/>
              </a:ext>
            </a:extLst>
          </p:cNvPr>
          <p:cNvGrpSpPr/>
          <p:nvPr/>
        </p:nvGrpSpPr>
        <p:grpSpPr>
          <a:xfrm>
            <a:off x="472438" y="-1278150"/>
            <a:ext cx="11247122" cy="960651"/>
            <a:chOff x="472438" y="-1278150"/>
            <a:chExt cx="11247122" cy="960651"/>
          </a:xfrm>
        </p:grpSpPr>
        <p:sp>
          <p:nvSpPr>
            <p:cNvPr id="7" name="Google Shape;58;p2">
              <a:extLst>
                <a:ext uri="{FF2B5EF4-FFF2-40B4-BE49-F238E27FC236}">
                  <a16:creationId xmlns:a16="http://schemas.microsoft.com/office/drawing/2014/main" id="{0E4D33F0-52FB-2565-ED0B-C7284A9F4D42}"/>
                </a:ext>
              </a:extLst>
            </p:cNvPr>
            <p:cNvSpPr/>
            <p:nvPr/>
          </p:nvSpPr>
          <p:spPr>
            <a:xfrm>
              <a:off x="472439" y="-983952"/>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8" name="Google Shape;59;p2">
              <a:extLst>
                <a:ext uri="{FF2B5EF4-FFF2-40B4-BE49-F238E27FC236}">
                  <a16:creationId xmlns:a16="http://schemas.microsoft.com/office/drawing/2014/main" id="{DD957F7E-338A-4CCD-AEE4-C0D86CAB394A}"/>
                </a:ext>
              </a:extLst>
            </p:cNvPr>
            <p:cNvSpPr/>
            <p:nvPr/>
          </p:nvSpPr>
          <p:spPr>
            <a:xfrm>
              <a:off x="9113520"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9" name="Google Shape;60;p2">
              <a:extLst>
                <a:ext uri="{FF2B5EF4-FFF2-40B4-BE49-F238E27FC236}">
                  <a16:creationId xmlns:a16="http://schemas.microsoft.com/office/drawing/2014/main" id="{D369E138-0B65-451F-199A-67F0F3254710}"/>
                </a:ext>
              </a:extLst>
            </p:cNvPr>
            <p:cNvSpPr/>
            <p:nvPr/>
          </p:nvSpPr>
          <p:spPr>
            <a:xfrm>
              <a:off x="335279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0" name="Google Shape;61;p2">
              <a:extLst>
                <a:ext uri="{FF2B5EF4-FFF2-40B4-BE49-F238E27FC236}">
                  <a16:creationId xmlns:a16="http://schemas.microsoft.com/office/drawing/2014/main" id="{90C73627-C5A3-096C-00DC-0ACD6DE1FB20}"/>
                </a:ext>
              </a:extLst>
            </p:cNvPr>
            <p:cNvSpPr/>
            <p:nvPr/>
          </p:nvSpPr>
          <p:spPr>
            <a:xfrm>
              <a:off x="623315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1" name="Google Shape;62;p2">
              <a:extLst>
                <a:ext uri="{FF2B5EF4-FFF2-40B4-BE49-F238E27FC236}">
                  <a16:creationId xmlns:a16="http://schemas.microsoft.com/office/drawing/2014/main" id="{53590BF9-603A-D867-770A-07BC55B1D7BF}"/>
                </a:ext>
              </a:extLst>
            </p:cNvPr>
            <p:cNvSpPr/>
            <p:nvPr/>
          </p:nvSpPr>
          <p:spPr>
            <a:xfrm>
              <a:off x="47243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2" name="Google Shape;63;p2">
              <a:extLst>
                <a:ext uri="{FF2B5EF4-FFF2-40B4-BE49-F238E27FC236}">
                  <a16:creationId xmlns:a16="http://schemas.microsoft.com/office/drawing/2014/main" id="{F48ABD4D-E2F1-F182-5483-7AD578DF7048}"/>
                </a:ext>
              </a:extLst>
            </p:cNvPr>
            <p:cNvSpPr/>
            <p:nvPr/>
          </p:nvSpPr>
          <p:spPr>
            <a:xfrm>
              <a:off x="509015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3" name="Google Shape;64;p2">
              <a:extLst>
                <a:ext uri="{FF2B5EF4-FFF2-40B4-BE49-F238E27FC236}">
                  <a16:creationId xmlns:a16="http://schemas.microsoft.com/office/drawing/2014/main" id="{567B603F-6B6A-0421-7999-0ECB89F1DFA8}"/>
                </a:ext>
              </a:extLst>
            </p:cNvPr>
            <p:cNvSpPr/>
            <p:nvPr/>
          </p:nvSpPr>
          <p:spPr>
            <a:xfrm>
              <a:off x="278129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4" name="Google Shape;65;p2">
              <a:extLst>
                <a:ext uri="{FF2B5EF4-FFF2-40B4-BE49-F238E27FC236}">
                  <a16:creationId xmlns:a16="http://schemas.microsoft.com/office/drawing/2014/main" id="{740DC619-C67E-C481-0C02-31E19B1550A3}"/>
                </a:ext>
              </a:extLst>
            </p:cNvPr>
            <p:cNvSpPr/>
            <p:nvPr/>
          </p:nvSpPr>
          <p:spPr>
            <a:xfrm>
              <a:off x="9707880"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5" name="Google Shape;66;p2">
              <a:extLst>
                <a:ext uri="{FF2B5EF4-FFF2-40B4-BE49-F238E27FC236}">
                  <a16:creationId xmlns:a16="http://schemas.microsoft.com/office/drawing/2014/main" id="{0845C7D2-B6C2-BA91-544E-2CD9D9637C9C}"/>
                </a:ext>
              </a:extLst>
            </p:cNvPr>
            <p:cNvSpPr/>
            <p:nvPr/>
          </p:nvSpPr>
          <p:spPr>
            <a:xfrm>
              <a:off x="739901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6" name="Google Shape;68;p2">
              <a:extLst>
                <a:ext uri="{FF2B5EF4-FFF2-40B4-BE49-F238E27FC236}">
                  <a16:creationId xmlns:a16="http://schemas.microsoft.com/office/drawing/2014/main" id="{BC16AAA8-DAB2-EF8B-D5A6-144E5896BF3D}"/>
                </a:ext>
              </a:extLst>
            </p:cNvPr>
            <p:cNvSpPr/>
            <p:nvPr/>
          </p:nvSpPr>
          <p:spPr>
            <a:xfrm>
              <a:off x="431291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7" name="Google Shape;67;p2">
              <a:extLst>
                <a:ext uri="{FF2B5EF4-FFF2-40B4-BE49-F238E27FC236}">
                  <a16:creationId xmlns:a16="http://schemas.microsoft.com/office/drawing/2014/main" id="{12A4BA66-AAB2-BA17-84C1-1475859E7103}"/>
                </a:ext>
              </a:extLst>
            </p:cNvPr>
            <p:cNvSpPr/>
            <p:nvPr/>
          </p:nvSpPr>
          <p:spPr>
            <a:xfrm>
              <a:off x="47243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1" u="none" strike="noStrike" cap="none" dirty="0">
                <a:solidFill>
                  <a:srgbClr val="00BFDB"/>
                </a:solidFill>
                <a:latin typeface="Lato" panose="020F0502020204030203" pitchFamily="34" charset="77"/>
                <a:ea typeface="Helvetica Neue"/>
                <a:cs typeface="Helvetica Neue"/>
                <a:sym typeface="Helvetica Neue"/>
              </a:endParaRPr>
            </a:p>
          </p:txBody>
        </p:sp>
        <p:sp>
          <p:nvSpPr>
            <p:cNvPr id="18" name="Google Shape;69;p2">
              <a:extLst>
                <a:ext uri="{FF2B5EF4-FFF2-40B4-BE49-F238E27FC236}">
                  <a16:creationId xmlns:a16="http://schemas.microsoft.com/office/drawing/2014/main" id="{B62ABEFD-FEA7-36B3-D72F-B8ABF0CF9CF4}"/>
                </a:ext>
              </a:extLst>
            </p:cNvPr>
            <p:cNvSpPr/>
            <p:nvPr/>
          </p:nvSpPr>
          <p:spPr>
            <a:xfrm>
              <a:off x="239267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9" name="Google Shape;70;p2">
              <a:extLst>
                <a:ext uri="{FF2B5EF4-FFF2-40B4-BE49-F238E27FC236}">
                  <a16:creationId xmlns:a16="http://schemas.microsoft.com/office/drawing/2014/main" id="{2941925F-4376-D30A-0820-7DFC5E44BB9B}"/>
                </a:ext>
              </a:extLst>
            </p:cNvPr>
            <p:cNvSpPr/>
            <p:nvPr/>
          </p:nvSpPr>
          <p:spPr>
            <a:xfrm>
              <a:off x="815339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0" name="Google Shape;71;p2">
              <a:extLst>
                <a:ext uri="{FF2B5EF4-FFF2-40B4-BE49-F238E27FC236}">
                  <a16:creationId xmlns:a16="http://schemas.microsoft.com/office/drawing/2014/main" id="{EA80D820-0D02-4C3A-0151-36AF2397EF63}"/>
                </a:ext>
              </a:extLst>
            </p:cNvPr>
            <p:cNvSpPr/>
            <p:nvPr/>
          </p:nvSpPr>
          <p:spPr>
            <a:xfrm>
              <a:off x="623315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1" name="Google Shape;72;p2">
              <a:extLst>
                <a:ext uri="{FF2B5EF4-FFF2-40B4-BE49-F238E27FC236}">
                  <a16:creationId xmlns:a16="http://schemas.microsoft.com/office/drawing/2014/main" id="{693C41C6-B340-B05F-35F8-881709544BAD}"/>
                </a:ext>
              </a:extLst>
            </p:cNvPr>
            <p:cNvSpPr/>
            <p:nvPr/>
          </p:nvSpPr>
          <p:spPr>
            <a:xfrm>
              <a:off x="10073640"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2" name="Google Shape;58;p2">
              <a:extLst>
                <a:ext uri="{FF2B5EF4-FFF2-40B4-BE49-F238E27FC236}">
                  <a16:creationId xmlns:a16="http://schemas.microsoft.com/office/drawing/2014/main" id="{B438021C-D55B-B957-5E05-8FB0DDDE85EA}"/>
                </a:ext>
              </a:extLst>
            </p:cNvPr>
            <p:cNvSpPr/>
            <p:nvPr/>
          </p:nvSpPr>
          <p:spPr>
            <a:xfrm>
              <a:off x="472438"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3" name="Google Shape;60;p2">
              <a:extLst>
                <a:ext uri="{FF2B5EF4-FFF2-40B4-BE49-F238E27FC236}">
                  <a16:creationId xmlns:a16="http://schemas.microsoft.com/office/drawing/2014/main" id="{46711FB4-A7C8-629B-92FC-803579CF0D17}"/>
                </a:ext>
              </a:extLst>
            </p:cNvPr>
            <p:cNvSpPr/>
            <p:nvPr/>
          </p:nvSpPr>
          <p:spPr>
            <a:xfrm>
              <a:off x="4317354"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4" name="Google Shape;61;p2">
              <a:extLst>
                <a:ext uri="{FF2B5EF4-FFF2-40B4-BE49-F238E27FC236}">
                  <a16:creationId xmlns:a16="http://schemas.microsoft.com/office/drawing/2014/main" id="{C3544556-3174-1C0A-8921-27D2936FDF4A}"/>
                </a:ext>
              </a:extLst>
            </p:cNvPr>
            <p:cNvSpPr/>
            <p:nvPr/>
          </p:nvSpPr>
          <p:spPr>
            <a:xfrm>
              <a:off x="8162269"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grpSp>
      <p:sp>
        <p:nvSpPr>
          <p:cNvPr id="35" name="Title 1">
            <a:extLst>
              <a:ext uri="{FF2B5EF4-FFF2-40B4-BE49-F238E27FC236}">
                <a16:creationId xmlns:a16="http://schemas.microsoft.com/office/drawing/2014/main" id="{48545A02-1E9D-5CB4-99CC-C57969471567}"/>
              </a:ext>
            </a:extLst>
          </p:cNvPr>
          <p:cNvSpPr txBox="1">
            <a:spLocks/>
          </p:cNvSpPr>
          <p:nvPr/>
        </p:nvSpPr>
        <p:spPr>
          <a:xfrm>
            <a:off x="472439" y="465931"/>
            <a:ext cx="5486400" cy="1089529"/>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UNIQUE ASPECTS OF THE TECHNOLOGY</a:t>
            </a:r>
          </a:p>
        </p:txBody>
      </p:sp>
      <p:sp>
        <p:nvSpPr>
          <p:cNvPr id="28" name="Title 1">
            <a:extLst>
              <a:ext uri="{FF2B5EF4-FFF2-40B4-BE49-F238E27FC236}">
                <a16:creationId xmlns:a16="http://schemas.microsoft.com/office/drawing/2014/main" id="{A9252AD8-5578-5042-8C3A-67D4CE36C7A6}"/>
              </a:ext>
            </a:extLst>
          </p:cNvPr>
          <p:cNvSpPr txBox="1">
            <a:spLocks/>
          </p:cNvSpPr>
          <p:nvPr/>
        </p:nvSpPr>
        <p:spPr>
          <a:xfrm>
            <a:off x="6169151" y="465930"/>
            <a:ext cx="5706707" cy="1089529"/>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UNDERGROUND</a:t>
            </a:r>
          </a:p>
          <a:p>
            <a:r>
              <a:rPr lang="en-US" sz="3600" b="1" dirty="0">
                <a:solidFill>
                  <a:schemeClr val="tx1">
                    <a:lumMod val="75000"/>
                    <a:lumOff val="25000"/>
                  </a:schemeClr>
                </a:solidFill>
                <a:latin typeface="Open Sans" pitchFamily="2" charset="0"/>
                <a:ea typeface="Open Sans" pitchFamily="2" charset="0"/>
                <a:cs typeface="Open Sans" pitchFamily="2" charset="0"/>
              </a:rPr>
              <a:t>DEEP NOT HIGH</a:t>
            </a:r>
          </a:p>
        </p:txBody>
      </p:sp>
      <p:pic>
        <p:nvPicPr>
          <p:cNvPr id="4" name="Picture 3">
            <a:extLst>
              <a:ext uri="{FF2B5EF4-FFF2-40B4-BE49-F238E27FC236}">
                <a16:creationId xmlns:a16="http://schemas.microsoft.com/office/drawing/2014/main" id="{D34D8DC1-1F64-0644-81A3-3EAADEF688CB}"/>
              </a:ext>
            </a:extLst>
          </p:cNvPr>
          <p:cNvPicPr>
            <a:picLocks noChangeAspect="1"/>
          </p:cNvPicPr>
          <p:nvPr/>
        </p:nvPicPr>
        <p:blipFill rotWithShape="1">
          <a:blip r:embed="rId3"/>
          <a:srcRect l="2775" t="7809" r="52375" b="11981"/>
          <a:stretch/>
        </p:blipFill>
        <p:spPr>
          <a:xfrm>
            <a:off x="472438" y="1755634"/>
            <a:ext cx="8138160" cy="4708708"/>
          </a:xfrm>
          <a:prstGeom prst="rect">
            <a:avLst/>
          </a:prstGeom>
        </p:spPr>
      </p:pic>
      <p:sp>
        <p:nvSpPr>
          <p:cNvPr id="29" name="Rounded Rectangle 28">
            <a:extLst>
              <a:ext uri="{FF2B5EF4-FFF2-40B4-BE49-F238E27FC236}">
                <a16:creationId xmlns:a16="http://schemas.microsoft.com/office/drawing/2014/main" id="{043498A7-5EA4-3B4B-A33F-E98B54D83DEF}"/>
              </a:ext>
            </a:extLst>
          </p:cNvPr>
          <p:cNvSpPr/>
          <p:nvPr/>
        </p:nvSpPr>
        <p:spPr>
          <a:xfrm>
            <a:off x="9043417" y="1755634"/>
            <a:ext cx="2676142" cy="4718923"/>
          </a:xfrm>
          <a:prstGeom prst="roundRect">
            <a:avLst>
              <a:gd name="adj" fmla="val 9252"/>
            </a:avLst>
          </a:prstGeom>
          <a:solidFill>
            <a:schemeClr val="bg1"/>
          </a:solidFill>
          <a:ln w="158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5760" tIns="182880" rIns="274320" bIns="182880" rtlCol="0" anchor="t" anchorCtr="0">
            <a:spAutoFit/>
          </a:bodyPr>
          <a:lstStyle/>
          <a:p>
            <a:pPr algn="ctr"/>
            <a:r>
              <a:rPr lang="en-US" sz="2000" dirty="0">
                <a:solidFill>
                  <a:schemeClr val="tx1"/>
                </a:solidFill>
                <a:latin typeface="Open Sans" pitchFamily="2" charset="0"/>
                <a:ea typeface="Open Sans" pitchFamily="2" charset="0"/>
                <a:cs typeface="Open Sans" pitchFamily="2" charset="0"/>
              </a:rPr>
              <a:t>We will build underground or partially underground when possible and desirable.</a:t>
            </a:r>
          </a:p>
          <a:p>
            <a:pPr algn="ctr"/>
            <a:endParaRPr lang="en-US" sz="1400" dirty="0">
              <a:solidFill>
                <a:schemeClr val="tx1"/>
              </a:solidFill>
              <a:latin typeface="Open Sans" pitchFamily="2" charset="0"/>
              <a:ea typeface="Open Sans" pitchFamily="2" charset="0"/>
              <a:cs typeface="Open Sans" pitchFamily="2" charset="0"/>
            </a:endParaRPr>
          </a:p>
          <a:p>
            <a:pPr algn="ctr"/>
            <a:r>
              <a:rPr lang="en-US" sz="2000" dirty="0">
                <a:solidFill>
                  <a:schemeClr val="tx1"/>
                </a:solidFill>
                <a:latin typeface="Open Sans" pitchFamily="2" charset="0"/>
                <a:ea typeface="Open Sans" pitchFamily="2" charset="0"/>
                <a:cs typeface="Open Sans" pitchFamily="2" charset="0"/>
              </a:rPr>
              <a:t>Our regular construction using basalt is waterproof with grow lights for fresh air ventilation.</a:t>
            </a:r>
          </a:p>
        </p:txBody>
      </p:sp>
    </p:spTree>
    <p:extLst>
      <p:ext uri="{BB962C8B-B14F-4D97-AF65-F5344CB8AC3E}">
        <p14:creationId xmlns:p14="http://schemas.microsoft.com/office/powerpoint/2010/main" val="697250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6F2133-DA0A-4F3F-28C3-9E4993FAF184}"/>
              </a:ext>
            </a:extLst>
          </p:cNvPr>
          <p:cNvSpPr>
            <a:spLocks noGrp="1"/>
          </p:cNvSpPr>
          <p:nvPr>
            <p:ph type="sldNum" sz="quarter" idx="12"/>
          </p:nvPr>
        </p:nvSpPr>
        <p:spPr/>
        <p:txBody>
          <a:bodyPr/>
          <a:lstStyle/>
          <a:p>
            <a:fld id="{E2DA9AF4-AB34-7244-8F4B-3C98FACDA519}" type="slidenum">
              <a:rPr lang="en-US" smtClean="0"/>
              <a:pPr/>
              <a:t>7</a:t>
            </a:fld>
            <a:endParaRPr lang="en-US" sz="800" dirty="0"/>
          </a:p>
        </p:txBody>
      </p:sp>
      <p:grpSp>
        <p:nvGrpSpPr>
          <p:cNvPr id="6" name="Group 5">
            <a:extLst>
              <a:ext uri="{FF2B5EF4-FFF2-40B4-BE49-F238E27FC236}">
                <a16:creationId xmlns:a16="http://schemas.microsoft.com/office/drawing/2014/main" id="{75523883-AC4D-3F59-CA35-AC0B0E0A1602}"/>
              </a:ext>
            </a:extLst>
          </p:cNvPr>
          <p:cNvGrpSpPr/>
          <p:nvPr/>
        </p:nvGrpSpPr>
        <p:grpSpPr>
          <a:xfrm>
            <a:off x="472438" y="-1278150"/>
            <a:ext cx="11247122" cy="960651"/>
            <a:chOff x="472438" y="-1278150"/>
            <a:chExt cx="11247122" cy="960651"/>
          </a:xfrm>
        </p:grpSpPr>
        <p:sp>
          <p:nvSpPr>
            <p:cNvPr id="7" name="Google Shape;58;p2">
              <a:extLst>
                <a:ext uri="{FF2B5EF4-FFF2-40B4-BE49-F238E27FC236}">
                  <a16:creationId xmlns:a16="http://schemas.microsoft.com/office/drawing/2014/main" id="{0E4D33F0-52FB-2565-ED0B-C7284A9F4D42}"/>
                </a:ext>
              </a:extLst>
            </p:cNvPr>
            <p:cNvSpPr/>
            <p:nvPr/>
          </p:nvSpPr>
          <p:spPr>
            <a:xfrm>
              <a:off x="472439" y="-983952"/>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8" name="Google Shape;59;p2">
              <a:extLst>
                <a:ext uri="{FF2B5EF4-FFF2-40B4-BE49-F238E27FC236}">
                  <a16:creationId xmlns:a16="http://schemas.microsoft.com/office/drawing/2014/main" id="{DD957F7E-338A-4CCD-AEE4-C0D86CAB394A}"/>
                </a:ext>
              </a:extLst>
            </p:cNvPr>
            <p:cNvSpPr/>
            <p:nvPr/>
          </p:nvSpPr>
          <p:spPr>
            <a:xfrm>
              <a:off x="9113520"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9" name="Google Shape;60;p2">
              <a:extLst>
                <a:ext uri="{FF2B5EF4-FFF2-40B4-BE49-F238E27FC236}">
                  <a16:creationId xmlns:a16="http://schemas.microsoft.com/office/drawing/2014/main" id="{D369E138-0B65-451F-199A-67F0F3254710}"/>
                </a:ext>
              </a:extLst>
            </p:cNvPr>
            <p:cNvSpPr/>
            <p:nvPr/>
          </p:nvSpPr>
          <p:spPr>
            <a:xfrm>
              <a:off x="335279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0" name="Google Shape;61;p2">
              <a:extLst>
                <a:ext uri="{FF2B5EF4-FFF2-40B4-BE49-F238E27FC236}">
                  <a16:creationId xmlns:a16="http://schemas.microsoft.com/office/drawing/2014/main" id="{90C73627-C5A3-096C-00DC-0ACD6DE1FB20}"/>
                </a:ext>
              </a:extLst>
            </p:cNvPr>
            <p:cNvSpPr/>
            <p:nvPr/>
          </p:nvSpPr>
          <p:spPr>
            <a:xfrm>
              <a:off x="6233159" y="-998708"/>
              <a:ext cx="260604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1" name="Google Shape;62;p2">
              <a:extLst>
                <a:ext uri="{FF2B5EF4-FFF2-40B4-BE49-F238E27FC236}">
                  <a16:creationId xmlns:a16="http://schemas.microsoft.com/office/drawing/2014/main" id="{53590BF9-603A-D867-770A-07BC55B1D7BF}"/>
                </a:ext>
              </a:extLst>
            </p:cNvPr>
            <p:cNvSpPr/>
            <p:nvPr/>
          </p:nvSpPr>
          <p:spPr>
            <a:xfrm>
              <a:off x="47243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2" name="Google Shape;63;p2">
              <a:extLst>
                <a:ext uri="{FF2B5EF4-FFF2-40B4-BE49-F238E27FC236}">
                  <a16:creationId xmlns:a16="http://schemas.microsoft.com/office/drawing/2014/main" id="{F48ABD4D-E2F1-F182-5483-7AD578DF7048}"/>
                </a:ext>
              </a:extLst>
            </p:cNvPr>
            <p:cNvSpPr/>
            <p:nvPr/>
          </p:nvSpPr>
          <p:spPr>
            <a:xfrm>
              <a:off x="509015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3" name="Google Shape;64;p2">
              <a:extLst>
                <a:ext uri="{FF2B5EF4-FFF2-40B4-BE49-F238E27FC236}">
                  <a16:creationId xmlns:a16="http://schemas.microsoft.com/office/drawing/2014/main" id="{567B603F-6B6A-0421-7999-0ECB89F1DFA8}"/>
                </a:ext>
              </a:extLst>
            </p:cNvPr>
            <p:cNvSpPr/>
            <p:nvPr/>
          </p:nvSpPr>
          <p:spPr>
            <a:xfrm>
              <a:off x="278129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4" name="Google Shape;65;p2">
              <a:extLst>
                <a:ext uri="{FF2B5EF4-FFF2-40B4-BE49-F238E27FC236}">
                  <a16:creationId xmlns:a16="http://schemas.microsoft.com/office/drawing/2014/main" id="{740DC619-C67E-C481-0C02-31E19B1550A3}"/>
                </a:ext>
              </a:extLst>
            </p:cNvPr>
            <p:cNvSpPr/>
            <p:nvPr/>
          </p:nvSpPr>
          <p:spPr>
            <a:xfrm>
              <a:off x="9707880"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5" name="Google Shape;66;p2">
              <a:extLst>
                <a:ext uri="{FF2B5EF4-FFF2-40B4-BE49-F238E27FC236}">
                  <a16:creationId xmlns:a16="http://schemas.microsoft.com/office/drawing/2014/main" id="{0845C7D2-B6C2-BA91-544E-2CD9D9637C9C}"/>
                </a:ext>
              </a:extLst>
            </p:cNvPr>
            <p:cNvSpPr/>
            <p:nvPr/>
          </p:nvSpPr>
          <p:spPr>
            <a:xfrm>
              <a:off x="7399019" y="-729389"/>
              <a:ext cx="201168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6" name="Google Shape;68;p2">
              <a:extLst>
                <a:ext uri="{FF2B5EF4-FFF2-40B4-BE49-F238E27FC236}">
                  <a16:creationId xmlns:a16="http://schemas.microsoft.com/office/drawing/2014/main" id="{BC16AAA8-DAB2-EF8B-D5A6-144E5896BF3D}"/>
                </a:ext>
              </a:extLst>
            </p:cNvPr>
            <p:cNvSpPr/>
            <p:nvPr/>
          </p:nvSpPr>
          <p:spPr>
            <a:xfrm>
              <a:off x="431291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7" name="Google Shape;67;p2">
              <a:extLst>
                <a:ext uri="{FF2B5EF4-FFF2-40B4-BE49-F238E27FC236}">
                  <a16:creationId xmlns:a16="http://schemas.microsoft.com/office/drawing/2014/main" id="{12A4BA66-AAB2-BA17-84C1-1475859E7103}"/>
                </a:ext>
              </a:extLst>
            </p:cNvPr>
            <p:cNvSpPr/>
            <p:nvPr/>
          </p:nvSpPr>
          <p:spPr>
            <a:xfrm>
              <a:off x="47243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1" u="none" strike="noStrike" cap="none" dirty="0">
                <a:solidFill>
                  <a:srgbClr val="00BFDB"/>
                </a:solidFill>
                <a:latin typeface="Lato" panose="020F0502020204030203" pitchFamily="34" charset="77"/>
                <a:ea typeface="Helvetica Neue"/>
                <a:cs typeface="Helvetica Neue"/>
                <a:sym typeface="Helvetica Neue"/>
              </a:endParaRPr>
            </a:p>
          </p:txBody>
        </p:sp>
        <p:sp>
          <p:nvSpPr>
            <p:cNvPr id="18" name="Google Shape;69;p2">
              <a:extLst>
                <a:ext uri="{FF2B5EF4-FFF2-40B4-BE49-F238E27FC236}">
                  <a16:creationId xmlns:a16="http://schemas.microsoft.com/office/drawing/2014/main" id="{B62ABEFD-FEA7-36B3-D72F-B8ABF0CF9CF4}"/>
                </a:ext>
              </a:extLst>
            </p:cNvPr>
            <p:cNvSpPr/>
            <p:nvPr/>
          </p:nvSpPr>
          <p:spPr>
            <a:xfrm>
              <a:off x="239267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19" name="Google Shape;70;p2">
              <a:extLst>
                <a:ext uri="{FF2B5EF4-FFF2-40B4-BE49-F238E27FC236}">
                  <a16:creationId xmlns:a16="http://schemas.microsoft.com/office/drawing/2014/main" id="{2941925F-4376-D30A-0820-7DFC5E44BB9B}"/>
                </a:ext>
              </a:extLst>
            </p:cNvPr>
            <p:cNvSpPr/>
            <p:nvPr/>
          </p:nvSpPr>
          <p:spPr>
            <a:xfrm>
              <a:off x="815339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0" name="Google Shape;71;p2">
              <a:extLst>
                <a:ext uri="{FF2B5EF4-FFF2-40B4-BE49-F238E27FC236}">
                  <a16:creationId xmlns:a16="http://schemas.microsoft.com/office/drawing/2014/main" id="{EA80D820-0D02-4C3A-0151-36AF2397EF63}"/>
                </a:ext>
              </a:extLst>
            </p:cNvPr>
            <p:cNvSpPr/>
            <p:nvPr/>
          </p:nvSpPr>
          <p:spPr>
            <a:xfrm>
              <a:off x="6233159"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1" name="Google Shape;72;p2">
              <a:extLst>
                <a:ext uri="{FF2B5EF4-FFF2-40B4-BE49-F238E27FC236}">
                  <a16:creationId xmlns:a16="http://schemas.microsoft.com/office/drawing/2014/main" id="{693C41C6-B340-B05F-35F8-881709544BAD}"/>
                </a:ext>
              </a:extLst>
            </p:cNvPr>
            <p:cNvSpPr/>
            <p:nvPr/>
          </p:nvSpPr>
          <p:spPr>
            <a:xfrm>
              <a:off x="10073640" y="-454659"/>
              <a:ext cx="164592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2" name="Google Shape;58;p2">
              <a:extLst>
                <a:ext uri="{FF2B5EF4-FFF2-40B4-BE49-F238E27FC236}">
                  <a16:creationId xmlns:a16="http://schemas.microsoft.com/office/drawing/2014/main" id="{B438021C-D55B-B957-5E05-8FB0DDDE85EA}"/>
                </a:ext>
              </a:extLst>
            </p:cNvPr>
            <p:cNvSpPr/>
            <p:nvPr/>
          </p:nvSpPr>
          <p:spPr>
            <a:xfrm>
              <a:off x="472438"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3" name="Google Shape;60;p2">
              <a:extLst>
                <a:ext uri="{FF2B5EF4-FFF2-40B4-BE49-F238E27FC236}">
                  <a16:creationId xmlns:a16="http://schemas.microsoft.com/office/drawing/2014/main" id="{46711FB4-A7C8-629B-92FC-803579CF0D17}"/>
                </a:ext>
              </a:extLst>
            </p:cNvPr>
            <p:cNvSpPr/>
            <p:nvPr/>
          </p:nvSpPr>
          <p:spPr>
            <a:xfrm>
              <a:off x="4317354"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sp>
          <p:nvSpPr>
            <p:cNvPr id="24" name="Google Shape;61;p2">
              <a:extLst>
                <a:ext uri="{FF2B5EF4-FFF2-40B4-BE49-F238E27FC236}">
                  <a16:creationId xmlns:a16="http://schemas.microsoft.com/office/drawing/2014/main" id="{C3544556-3174-1C0A-8921-27D2936FDF4A}"/>
                </a:ext>
              </a:extLst>
            </p:cNvPr>
            <p:cNvSpPr/>
            <p:nvPr/>
          </p:nvSpPr>
          <p:spPr>
            <a:xfrm>
              <a:off x="8162269" y="-1278150"/>
              <a:ext cx="3557290" cy="13716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dirty="0">
                <a:solidFill>
                  <a:schemeClr val="lt1"/>
                </a:solidFill>
                <a:latin typeface="Helvetica Neue"/>
                <a:ea typeface="Helvetica Neue"/>
                <a:cs typeface="Helvetica Neue"/>
                <a:sym typeface="Helvetica Neue"/>
              </a:endParaRPr>
            </a:p>
          </p:txBody>
        </p:sp>
      </p:grpSp>
      <p:sp>
        <p:nvSpPr>
          <p:cNvPr id="35" name="Title 1">
            <a:extLst>
              <a:ext uri="{FF2B5EF4-FFF2-40B4-BE49-F238E27FC236}">
                <a16:creationId xmlns:a16="http://schemas.microsoft.com/office/drawing/2014/main" id="{48545A02-1E9D-5CB4-99CC-C57969471567}"/>
              </a:ext>
            </a:extLst>
          </p:cNvPr>
          <p:cNvSpPr txBox="1">
            <a:spLocks/>
          </p:cNvSpPr>
          <p:nvPr/>
        </p:nvSpPr>
        <p:spPr>
          <a:xfrm>
            <a:off x="472439" y="465931"/>
            <a:ext cx="5486400" cy="1089529"/>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UNIQUE ASPECTS OF THE TECHNOLOGY</a:t>
            </a:r>
          </a:p>
        </p:txBody>
      </p:sp>
      <p:sp>
        <p:nvSpPr>
          <p:cNvPr id="28" name="Title 1">
            <a:extLst>
              <a:ext uri="{FF2B5EF4-FFF2-40B4-BE49-F238E27FC236}">
                <a16:creationId xmlns:a16="http://schemas.microsoft.com/office/drawing/2014/main" id="{A9252AD8-5578-5042-8C3A-67D4CE36C7A6}"/>
              </a:ext>
            </a:extLst>
          </p:cNvPr>
          <p:cNvSpPr txBox="1">
            <a:spLocks/>
          </p:cNvSpPr>
          <p:nvPr/>
        </p:nvSpPr>
        <p:spPr>
          <a:xfrm>
            <a:off x="5903975" y="465930"/>
            <a:ext cx="5763769" cy="1089529"/>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NATURAL BEAUTY</a:t>
            </a:r>
          </a:p>
          <a:p>
            <a:r>
              <a:rPr lang="en-US" sz="3600" b="1" dirty="0">
                <a:solidFill>
                  <a:schemeClr val="tx1">
                    <a:lumMod val="75000"/>
                    <a:lumOff val="25000"/>
                  </a:schemeClr>
                </a:solidFill>
                <a:latin typeface="Open Sans" pitchFamily="2" charset="0"/>
                <a:ea typeface="Open Sans" pitchFamily="2" charset="0"/>
                <a:cs typeface="Open Sans" pitchFamily="2" charset="0"/>
              </a:rPr>
              <a:t>FRESH AIR –SUNLIGHT</a:t>
            </a:r>
          </a:p>
        </p:txBody>
      </p:sp>
      <p:pic>
        <p:nvPicPr>
          <p:cNvPr id="4" name="Picture 3">
            <a:extLst>
              <a:ext uri="{FF2B5EF4-FFF2-40B4-BE49-F238E27FC236}">
                <a16:creationId xmlns:a16="http://schemas.microsoft.com/office/drawing/2014/main" id="{D34D8DC1-1F64-0644-81A3-3EAADEF688CB}"/>
              </a:ext>
            </a:extLst>
          </p:cNvPr>
          <p:cNvPicPr>
            <a:picLocks noChangeAspect="1"/>
          </p:cNvPicPr>
          <p:nvPr/>
        </p:nvPicPr>
        <p:blipFill rotWithShape="1">
          <a:blip r:embed="rId3"/>
          <a:srcRect l="14584" t="36313" r="73414" b="34560"/>
          <a:stretch/>
        </p:blipFill>
        <p:spPr>
          <a:xfrm>
            <a:off x="472438" y="1555459"/>
            <a:ext cx="6288833" cy="4919098"/>
          </a:xfrm>
          <a:prstGeom prst="rect">
            <a:avLst/>
          </a:prstGeom>
        </p:spPr>
      </p:pic>
      <p:sp>
        <p:nvSpPr>
          <p:cNvPr id="29" name="Rounded Rectangle 28">
            <a:extLst>
              <a:ext uri="{FF2B5EF4-FFF2-40B4-BE49-F238E27FC236}">
                <a16:creationId xmlns:a16="http://schemas.microsoft.com/office/drawing/2014/main" id="{043498A7-5EA4-3B4B-A33F-E98B54D83DEF}"/>
              </a:ext>
            </a:extLst>
          </p:cNvPr>
          <p:cNvSpPr/>
          <p:nvPr/>
        </p:nvSpPr>
        <p:spPr>
          <a:xfrm>
            <a:off x="472437" y="3176094"/>
            <a:ext cx="2414015" cy="2000488"/>
          </a:xfrm>
          <a:prstGeom prst="roundRect">
            <a:avLst>
              <a:gd name="adj" fmla="val 9252"/>
            </a:avLst>
          </a:prstGeom>
          <a:solidFill>
            <a:schemeClr val="bg1"/>
          </a:solidFill>
          <a:ln w="158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5760" tIns="182880" rIns="274320" bIns="182880" rtlCol="0" anchor="t" anchorCtr="0">
            <a:spAutoFit/>
          </a:bodyPr>
          <a:lstStyle/>
          <a:p>
            <a:pPr algn="ctr"/>
            <a:r>
              <a:rPr lang="en-US" sz="2000" dirty="0">
                <a:solidFill>
                  <a:schemeClr val="tx1"/>
                </a:solidFill>
                <a:latin typeface="Open Sans" pitchFamily="2" charset="0"/>
                <a:ea typeface="Open Sans" pitchFamily="2" charset="0"/>
                <a:cs typeface="Open Sans" pitchFamily="2" charset="0"/>
              </a:rPr>
              <a:t>Our design is stunning </a:t>
            </a:r>
            <a:br>
              <a:rPr lang="en-US" sz="2000" dirty="0">
                <a:solidFill>
                  <a:schemeClr val="tx1"/>
                </a:solidFill>
                <a:latin typeface="Open Sans" pitchFamily="2" charset="0"/>
                <a:ea typeface="Open Sans" pitchFamily="2" charset="0"/>
                <a:cs typeface="Open Sans" pitchFamily="2" charset="0"/>
              </a:rPr>
            </a:br>
            <a:r>
              <a:rPr lang="en-US" sz="2000" dirty="0">
                <a:solidFill>
                  <a:schemeClr val="tx1"/>
                </a:solidFill>
                <a:latin typeface="Open Sans" pitchFamily="2" charset="0"/>
                <a:ea typeface="Open Sans" pitchFamily="2" charset="0"/>
                <a:cs typeface="Open Sans" pitchFamily="2" charset="0"/>
              </a:rPr>
              <a:t>and very desirable:</a:t>
            </a:r>
          </a:p>
          <a:p>
            <a:pPr algn="ctr"/>
            <a:r>
              <a:rPr lang="en-US" sz="2000" dirty="0">
                <a:solidFill>
                  <a:schemeClr val="tx1"/>
                </a:solidFill>
                <a:latin typeface="Open Sans" pitchFamily="2" charset="0"/>
                <a:ea typeface="Open Sans" pitchFamily="2" charset="0"/>
                <a:cs typeface="Open Sans" pitchFamily="2" charset="0"/>
              </a:rPr>
              <a:t>breathtaking.</a:t>
            </a:r>
          </a:p>
        </p:txBody>
      </p:sp>
      <p:pic>
        <p:nvPicPr>
          <p:cNvPr id="5" name="Picture 4">
            <a:extLst>
              <a:ext uri="{FF2B5EF4-FFF2-40B4-BE49-F238E27FC236}">
                <a16:creationId xmlns:a16="http://schemas.microsoft.com/office/drawing/2014/main" id="{C218D8BE-4B1D-DB4F-85B0-E19A3D434FAF}"/>
              </a:ext>
            </a:extLst>
          </p:cNvPr>
          <p:cNvPicPr>
            <a:picLocks noChangeAspect="1"/>
          </p:cNvPicPr>
          <p:nvPr/>
        </p:nvPicPr>
        <p:blipFill>
          <a:blip r:embed="rId4"/>
          <a:stretch>
            <a:fillRect/>
          </a:stretch>
        </p:blipFill>
        <p:spPr>
          <a:xfrm>
            <a:off x="6761271" y="4880426"/>
            <a:ext cx="4937760" cy="1597509"/>
          </a:xfrm>
          <a:prstGeom prst="rect">
            <a:avLst/>
          </a:prstGeom>
        </p:spPr>
      </p:pic>
      <p:sp>
        <p:nvSpPr>
          <p:cNvPr id="30" name="Rounded Rectangle 29">
            <a:extLst>
              <a:ext uri="{FF2B5EF4-FFF2-40B4-BE49-F238E27FC236}">
                <a16:creationId xmlns:a16="http://schemas.microsoft.com/office/drawing/2014/main" id="{C50C79A3-A124-0E44-B75F-A54E7871AE2E}"/>
              </a:ext>
            </a:extLst>
          </p:cNvPr>
          <p:cNvSpPr/>
          <p:nvPr/>
        </p:nvSpPr>
        <p:spPr>
          <a:xfrm>
            <a:off x="6761271" y="1531713"/>
            <a:ext cx="4937760" cy="3291126"/>
          </a:xfrm>
          <a:prstGeom prst="roundRect">
            <a:avLst>
              <a:gd name="adj" fmla="val 9252"/>
            </a:avLst>
          </a:prstGeom>
          <a:solidFill>
            <a:schemeClr val="bg1"/>
          </a:solidFill>
          <a:ln w="158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5760" tIns="182880" rIns="274320" bIns="182880" rtlCol="0" anchor="t" anchorCtr="0">
            <a:spAutoFit/>
          </a:bodyPr>
          <a:lstStyle/>
          <a:p>
            <a:pPr algn="ctr"/>
            <a:r>
              <a:rPr lang="en-US" sz="2000" dirty="0">
                <a:solidFill>
                  <a:schemeClr val="tx1"/>
                </a:solidFill>
                <a:latin typeface="Open Sans" pitchFamily="2" charset="0"/>
                <a:ea typeface="Open Sans" pitchFamily="2" charset="0"/>
                <a:cs typeface="Open Sans" pitchFamily="2" charset="0"/>
              </a:rPr>
              <a:t>The “CEA” (Controlled Environment Agriculture) plants primary purpose is to supply the healthiest freshest local produce.</a:t>
            </a:r>
          </a:p>
          <a:p>
            <a:pPr algn="ctr"/>
            <a:endParaRPr lang="en-US" sz="2000" dirty="0">
              <a:solidFill>
                <a:schemeClr val="tx1"/>
              </a:solidFill>
              <a:latin typeface="Open Sans" pitchFamily="2" charset="0"/>
              <a:ea typeface="Open Sans" pitchFamily="2" charset="0"/>
              <a:cs typeface="Open Sans" pitchFamily="2" charset="0"/>
            </a:endParaRPr>
          </a:p>
          <a:p>
            <a:pPr algn="ctr"/>
            <a:r>
              <a:rPr lang="en-US" sz="2000" dirty="0">
                <a:solidFill>
                  <a:schemeClr val="tx1"/>
                </a:solidFill>
                <a:latin typeface="Open Sans" pitchFamily="2" charset="0"/>
                <a:ea typeface="Open Sans" pitchFamily="2" charset="0"/>
                <a:cs typeface="Open Sans" pitchFamily="2" charset="0"/>
              </a:rPr>
              <a:t>The secondary purpose is to radiate 5,000–5,500 Kelvin artificial sunlight while consuming CO2 and discharging Fresh Air (Oxygen).</a:t>
            </a:r>
          </a:p>
        </p:txBody>
      </p:sp>
    </p:spTree>
    <p:extLst>
      <p:ext uri="{BB962C8B-B14F-4D97-AF65-F5344CB8AC3E}">
        <p14:creationId xmlns:p14="http://schemas.microsoft.com/office/powerpoint/2010/main" val="3140610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D254B2-7F61-7A4D-9898-18E25305FF21}"/>
              </a:ext>
            </a:extLst>
          </p:cNvPr>
          <p:cNvSpPr>
            <a:spLocks noGrp="1"/>
          </p:cNvSpPr>
          <p:nvPr>
            <p:ph type="sldNum" sz="quarter" idx="12"/>
          </p:nvPr>
        </p:nvSpPr>
        <p:spPr/>
        <p:txBody>
          <a:bodyPr/>
          <a:lstStyle/>
          <a:p>
            <a:fld id="{E2DA9AF4-AB34-7244-8F4B-3C98FACDA519}" type="slidenum">
              <a:rPr lang="en-US" smtClean="0"/>
              <a:pPr/>
              <a:t>8</a:t>
            </a:fld>
            <a:endParaRPr lang="en-US" sz="700" dirty="0"/>
          </a:p>
        </p:txBody>
      </p:sp>
      <p:sp>
        <p:nvSpPr>
          <p:cNvPr id="5" name="Title 1">
            <a:extLst>
              <a:ext uri="{FF2B5EF4-FFF2-40B4-BE49-F238E27FC236}">
                <a16:creationId xmlns:a16="http://schemas.microsoft.com/office/drawing/2014/main" id="{A8F493C8-9B32-5142-87E5-5A7EA5E19627}"/>
              </a:ext>
            </a:extLst>
          </p:cNvPr>
          <p:cNvSpPr txBox="1">
            <a:spLocks/>
          </p:cNvSpPr>
          <p:nvPr/>
        </p:nvSpPr>
        <p:spPr>
          <a:xfrm>
            <a:off x="472439" y="465931"/>
            <a:ext cx="5486400" cy="1089529"/>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UNIQUE ASPECTS OF THE TECHNOLOGY</a:t>
            </a:r>
          </a:p>
        </p:txBody>
      </p:sp>
      <p:sp>
        <p:nvSpPr>
          <p:cNvPr id="6" name="Title 1">
            <a:extLst>
              <a:ext uri="{FF2B5EF4-FFF2-40B4-BE49-F238E27FC236}">
                <a16:creationId xmlns:a16="http://schemas.microsoft.com/office/drawing/2014/main" id="{2D0160AE-B56A-A246-A5BA-91477ACCFC8E}"/>
              </a:ext>
            </a:extLst>
          </p:cNvPr>
          <p:cNvSpPr txBox="1">
            <a:spLocks/>
          </p:cNvSpPr>
          <p:nvPr/>
        </p:nvSpPr>
        <p:spPr>
          <a:xfrm>
            <a:off x="6179146" y="465930"/>
            <a:ext cx="5486400" cy="590931"/>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TIER 5 DATA CENTER</a:t>
            </a:r>
          </a:p>
        </p:txBody>
      </p:sp>
      <p:sp>
        <p:nvSpPr>
          <p:cNvPr id="7" name="Rounded Rectangle 6">
            <a:extLst>
              <a:ext uri="{FF2B5EF4-FFF2-40B4-BE49-F238E27FC236}">
                <a16:creationId xmlns:a16="http://schemas.microsoft.com/office/drawing/2014/main" id="{11A3068C-87A0-BE4A-8BA0-CF5C6CF908A8}"/>
              </a:ext>
            </a:extLst>
          </p:cNvPr>
          <p:cNvSpPr>
            <a:spLocks noChangeAspect="1"/>
          </p:cNvSpPr>
          <p:nvPr/>
        </p:nvSpPr>
        <p:spPr>
          <a:xfrm>
            <a:off x="5958838" y="1389224"/>
            <a:ext cx="5706708" cy="5098018"/>
          </a:xfrm>
          <a:prstGeom prst="roundRect">
            <a:avLst>
              <a:gd name="adj" fmla="val 9252"/>
            </a:avLst>
          </a:prstGeom>
          <a:solidFill>
            <a:schemeClr val="bg1"/>
          </a:solidFill>
          <a:ln w="158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5760" tIns="182880" rIns="274320" bIns="182880" rtlCol="0" anchor="t" anchorCtr="0">
            <a:spAutoFit/>
          </a:bodyPr>
          <a:lstStyle/>
          <a:p>
            <a:r>
              <a:rPr lang="en-US" sz="1600" b="1" dirty="0">
                <a:solidFill>
                  <a:schemeClr val="tx1"/>
                </a:solidFill>
                <a:latin typeface="Open Sans" pitchFamily="2" charset="0"/>
                <a:ea typeface="Open Sans" pitchFamily="2" charset="0"/>
                <a:cs typeface="Open Sans" pitchFamily="2" charset="0"/>
              </a:rPr>
              <a:t>What is tier 1, 2, 3, 4 data center?</a:t>
            </a:r>
            <a:endParaRPr lang="en-US" sz="1600" dirty="0">
              <a:solidFill>
                <a:schemeClr val="tx1"/>
              </a:solidFill>
              <a:latin typeface="Open Sans" pitchFamily="2" charset="0"/>
              <a:ea typeface="Open Sans" pitchFamily="2" charset="0"/>
              <a:cs typeface="Open Sans" pitchFamily="2" charset="0"/>
            </a:endParaRPr>
          </a:p>
          <a:p>
            <a:br>
              <a:rPr lang="en-US" sz="1600" dirty="0">
                <a:solidFill>
                  <a:schemeClr val="tx1"/>
                </a:solidFill>
                <a:latin typeface="Open Sans" pitchFamily="2" charset="0"/>
                <a:ea typeface="Open Sans" pitchFamily="2" charset="0"/>
                <a:cs typeface="Open Sans" pitchFamily="2" charset="0"/>
              </a:rPr>
            </a:br>
            <a:r>
              <a:rPr lang="en-US" sz="1600" dirty="0">
                <a:solidFill>
                  <a:schemeClr val="tx1"/>
                </a:solidFill>
                <a:latin typeface="Open Sans" pitchFamily="2" charset="0"/>
                <a:ea typeface="Open Sans" pitchFamily="2" charset="0"/>
                <a:cs typeface="Open Sans" pitchFamily="2" charset="0"/>
              </a:rPr>
              <a:t>These are classifications by the Uptime Institute that define data center reliability and infrastructure:</a:t>
            </a:r>
            <a:br>
              <a:rPr lang="en-US" sz="1600" dirty="0">
                <a:solidFill>
                  <a:schemeClr val="tx1"/>
                </a:solidFill>
                <a:latin typeface="Open Sans" pitchFamily="2" charset="0"/>
                <a:ea typeface="Open Sans" pitchFamily="2" charset="0"/>
                <a:cs typeface="Open Sans" pitchFamily="2" charset="0"/>
              </a:rPr>
            </a:br>
            <a:br>
              <a:rPr lang="en-US" sz="1600" dirty="0">
                <a:solidFill>
                  <a:schemeClr val="tx1"/>
                </a:solidFill>
                <a:latin typeface="Open Sans" pitchFamily="2" charset="0"/>
                <a:ea typeface="Open Sans" pitchFamily="2" charset="0"/>
                <a:cs typeface="Open Sans" pitchFamily="2" charset="0"/>
              </a:rPr>
            </a:br>
            <a:r>
              <a:rPr lang="en-US" sz="1600" dirty="0">
                <a:solidFill>
                  <a:schemeClr val="tx1"/>
                </a:solidFill>
                <a:latin typeface="Open Sans" pitchFamily="2" charset="0"/>
                <a:ea typeface="Open Sans" pitchFamily="2" charset="0"/>
                <a:cs typeface="Open Sans" pitchFamily="2" charset="0"/>
              </a:rPr>
              <a:t>- </a:t>
            </a:r>
            <a:r>
              <a:rPr lang="en-US" sz="1400" b="1" dirty="0">
                <a:solidFill>
                  <a:schemeClr val="tx1"/>
                </a:solidFill>
                <a:latin typeface="Open Sans" pitchFamily="2" charset="0"/>
                <a:ea typeface="Open Sans" pitchFamily="2" charset="0"/>
                <a:cs typeface="Open Sans" pitchFamily="2" charset="0"/>
              </a:rPr>
              <a:t>Tier 1:</a:t>
            </a:r>
            <a:r>
              <a:rPr lang="en-US" sz="1400" dirty="0">
                <a:solidFill>
                  <a:schemeClr val="tx1"/>
                </a:solidFill>
                <a:latin typeface="Open Sans" pitchFamily="2" charset="0"/>
                <a:ea typeface="Open Sans" pitchFamily="2" charset="0"/>
                <a:cs typeface="Open Sans" pitchFamily="2" charset="0"/>
              </a:rPr>
              <a:t> Basic capacity, no redundancy, ~99.671% uptime</a:t>
            </a:r>
            <a:br>
              <a:rPr lang="en-US" sz="1400" dirty="0">
                <a:solidFill>
                  <a:schemeClr val="tx1"/>
                </a:solidFill>
                <a:latin typeface="Open Sans" pitchFamily="2" charset="0"/>
                <a:ea typeface="Open Sans" pitchFamily="2" charset="0"/>
                <a:cs typeface="Open Sans" pitchFamily="2" charset="0"/>
              </a:rPr>
            </a:br>
            <a:r>
              <a:rPr lang="en-US" sz="1400" b="1" dirty="0">
                <a:solidFill>
                  <a:schemeClr val="tx1"/>
                </a:solidFill>
                <a:latin typeface="Open Sans" pitchFamily="2" charset="0"/>
                <a:ea typeface="Open Sans" pitchFamily="2" charset="0"/>
                <a:cs typeface="Open Sans" pitchFamily="2" charset="0"/>
              </a:rPr>
              <a:t>-</a:t>
            </a:r>
            <a:r>
              <a:rPr lang="en-US" sz="1400" dirty="0">
                <a:solidFill>
                  <a:schemeClr val="tx1"/>
                </a:solidFill>
                <a:latin typeface="Open Sans" pitchFamily="2" charset="0"/>
                <a:ea typeface="Open Sans" pitchFamily="2" charset="0"/>
                <a:cs typeface="Open Sans" pitchFamily="2" charset="0"/>
              </a:rPr>
              <a:t> </a:t>
            </a:r>
            <a:r>
              <a:rPr lang="en-US" sz="1400" b="1" dirty="0">
                <a:solidFill>
                  <a:schemeClr val="tx1"/>
                </a:solidFill>
                <a:latin typeface="Open Sans" pitchFamily="2" charset="0"/>
                <a:ea typeface="Open Sans" pitchFamily="2" charset="0"/>
                <a:cs typeface="Open Sans" pitchFamily="2" charset="0"/>
              </a:rPr>
              <a:t>Tier 2:</a:t>
            </a:r>
            <a:r>
              <a:rPr lang="en-US" sz="1400" dirty="0">
                <a:solidFill>
                  <a:schemeClr val="tx1"/>
                </a:solidFill>
                <a:latin typeface="Open Sans" pitchFamily="2" charset="0"/>
                <a:ea typeface="Open Sans" pitchFamily="2" charset="0"/>
                <a:cs typeface="Open Sans" pitchFamily="2" charset="0"/>
              </a:rPr>
              <a:t> Redundant components, ~99.741% uptime</a:t>
            </a:r>
            <a:br>
              <a:rPr lang="en-US" sz="1400" dirty="0">
                <a:solidFill>
                  <a:schemeClr val="tx1"/>
                </a:solidFill>
                <a:latin typeface="Open Sans" pitchFamily="2" charset="0"/>
                <a:ea typeface="Open Sans" pitchFamily="2" charset="0"/>
                <a:cs typeface="Open Sans" pitchFamily="2" charset="0"/>
              </a:rPr>
            </a:br>
            <a:r>
              <a:rPr lang="en-US" sz="1400" b="1" dirty="0">
                <a:solidFill>
                  <a:schemeClr val="tx1"/>
                </a:solidFill>
                <a:latin typeface="Open Sans" pitchFamily="2" charset="0"/>
                <a:ea typeface="Open Sans" pitchFamily="2" charset="0"/>
                <a:cs typeface="Open Sans" pitchFamily="2" charset="0"/>
              </a:rPr>
              <a:t>-</a:t>
            </a:r>
            <a:r>
              <a:rPr lang="en-US" sz="1400" dirty="0">
                <a:solidFill>
                  <a:schemeClr val="tx1"/>
                </a:solidFill>
                <a:latin typeface="Open Sans" pitchFamily="2" charset="0"/>
                <a:ea typeface="Open Sans" pitchFamily="2" charset="0"/>
                <a:cs typeface="Open Sans" pitchFamily="2" charset="0"/>
              </a:rPr>
              <a:t> </a:t>
            </a:r>
            <a:r>
              <a:rPr lang="en-US" sz="1400" b="1" dirty="0">
                <a:solidFill>
                  <a:schemeClr val="tx1"/>
                </a:solidFill>
                <a:latin typeface="Open Sans" pitchFamily="2" charset="0"/>
                <a:ea typeface="Open Sans" pitchFamily="2" charset="0"/>
                <a:cs typeface="Open Sans" pitchFamily="2" charset="0"/>
              </a:rPr>
              <a:t>Tier 3:</a:t>
            </a:r>
            <a:r>
              <a:rPr lang="en-US" sz="1400" dirty="0">
                <a:solidFill>
                  <a:schemeClr val="tx1"/>
                </a:solidFill>
                <a:latin typeface="Open Sans" pitchFamily="2" charset="0"/>
                <a:ea typeface="Open Sans" pitchFamily="2" charset="0"/>
                <a:cs typeface="Open Sans" pitchFamily="2" charset="0"/>
              </a:rPr>
              <a:t> Concurrently maintainable, multiple power/cooling paths, ~99.982% uptime</a:t>
            </a:r>
            <a:br>
              <a:rPr lang="en-US" sz="1400" dirty="0">
                <a:solidFill>
                  <a:schemeClr val="tx1"/>
                </a:solidFill>
                <a:latin typeface="Open Sans" pitchFamily="2" charset="0"/>
                <a:ea typeface="Open Sans" pitchFamily="2" charset="0"/>
                <a:cs typeface="Open Sans" pitchFamily="2" charset="0"/>
              </a:rPr>
            </a:br>
            <a:r>
              <a:rPr lang="en-US" sz="1400" b="1" dirty="0">
                <a:solidFill>
                  <a:schemeClr val="tx1"/>
                </a:solidFill>
                <a:latin typeface="Open Sans" pitchFamily="2" charset="0"/>
                <a:ea typeface="Open Sans" pitchFamily="2" charset="0"/>
                <a:cs typeface="Open Sans" pitchFamily="2" charset="0"/>
              </a:rPr>
              <a:t>-</a:t>
            </a:r>
            <a:r>
              <a:rPr lang="en-US" sz="1400" dirty="0">
                <a:solidFill>
                  <a:schemeClr val="tx1"/>
                </a:solidFill>
                <a:latin typeface="Open Sans" pitchFamily="2" charset="0"/>
                <a:ea typeface="Open Sans" pitchFamily="2" charset="0"/>
                <a:cs typeface="Open Sans" pitchFamily="2" charset="0"/>
              </a:rPr>
              <a:t> </a:t>
            </a:r>
            <a:r>
              <a:rPr lang="en-US" sz="1400" b="1" dirty="0">
                <a:solidFill>
                  <a:schemeClr val="tx1"/>
                </a:solidFill>
                <a:latin typeface="Open Sans" pitchFamily="2" charset="0"/>
                <a:ea typeface="Open Sans" pitchFamily="2" charset="0"/>
                <a:cs typeface="Open Sans" pitchFamily="2" charset="0"/>
              </a:rPr>
              <a:t>Tier 4:</a:t>
            </a:r>
            <a:r>
              <a:rPr lang="en-US" sz="1400" dirty="0">
                <a:solidFill>
                  <a:schemeClr val="tx1"/>
                </a:solidFill>
                <a:latin typeface="Open Sans" pitchFamily="2" charset="0"/>
                <a:ea typeface="Open Sans" pitchFamily="2" charset="0"/>
                <a:cs typeface="Open Sans" pitchFamily="2" charset="0"/>
              </a:rPr>
              <a:t> Fault-tolerant, fully redundant systems, ~99.995% uptime</a:t>
            </a:r>
            <a:br>
              <a:rPr lang="en-US" sz="1400" dirty="0">
                <a:solidFill>
                  <a:schemeClr val="tx1"/>
                </a:solidFill>
                <a:latin typeface="Open Sans" pitchFamily="2" charset="0"/>
                <a:ea typeface="Open Sans" pitchFamily="2" charset="0"/>
                <a:cs typeface="Open Sans" pitchFamily="2" charset="0"/>
              </a:rPr>
            </a:br>
            <a:endParaRPr lang="en-US" sz="1400" dirty="0">
              <a:solidFill>
                <a:schemeClr val="tx1"/>
              </a:solidFill>
              <a:latin typeface="Open Sans" pitchFamily="2" charset="0"/>
              <a:ea typeface="Open Sans" pitchFamily="2" charset="0"/>
              <a:cs typeface="Open Sans" pitchFamily="2" charset="0"/>
            </a:endParaRPr>
          </a:p>
          <a:p>
            <a:r>
              <a:rPr lang="en-US" sz="1600" b="1" dirty="0">
                <a:solidFill>
                  <a:schemeClr val="tx1"/>
                </a:solidFill>
                <a:latin typeface="Open Sans" pitchFamily="2" charset="0"/>
                <a:ea typeface="Open Sans" pitchFamily="2" charset="0"/>
                <a:cs typeface="Open Sans" pitchFamily="2" charset="0"/>
              </a:rPr>
              <a:t>Is there any tier 5 data center?</a:t>
            </a:r>
            <a:endParaRPr lang="en-US" sz="1600" dirty="0">
              <a:solidFill>
                <a:schemeClr val="tx1"/>
              </a:solidFill>
              <a:latin typeface="Open Sans" pitchFamily="2" charset="0"/>
              <a:ea typeface="Open Sans" pitchFamily="2" charset="0"/>
              <a:cs typeface="Open Sans" pitchFamily="2" charset="0"/>
            </a:endParaRPr>
          </a:p>
          <a:p>
            <a:r>
              <a:rPr lang="en-US" sz="1600" dirty="0">
                <a:solidFill>
                  <a:schemeClr val="tx1"/>
                </a:solidFill>
                <a:latin typeface="Open Sans" pitchFamily="2" charset="0"/>
                <a:ea typeface="Open Sans" pitchFamily="2" charset="0"/>
                <a:cs typeface="Open Sans" pitchFamily="2" charset="0"/>
              </a:rPr>
              <a:t>While not officially recognized by the Uptime Institute, some providers use “Tier 5” as a marketing term to describe data centers with extreme security, energy efficiency, and 100% uptime. It’s not a standardized certification.</a:t>
            </a:r>
          </a:p>
        </p:txBody>
      </p:sp>
      <p:pic>
        <p:nvPicPr>
          <p:cNvPr id="13" name="Picture 12">
            <a:extLst>
              <a:ext uri="{FF2B5EF4-FFF2-40B4-BE49-F238E27FC236}">
                <a16:creationId xmlns:a16="http://schemas.microsoft.com/office/drawing/2014/main" id="{B9F920CC-114E-754C-BE19-5024D5112ACD}"/>
              </a:ext>
            </a:extLst>
          </p:cNvPr>
          <p:cNvPicPr>
            <a:picLocks noChangeAspect="1"/>
          </p:cNvPicPr>
          <p:nvPr/>
        </p:nvPicPr>
        <p:blipFill rotWithShape="1">
          <a:blip r:embed="rId2"/>
          <a:srcRect l="6143" t="6794" r="6487" b="69867"/>
          <a:stretch/>
        </p:blipFill>
        <p:spPr>
          <a:xfrm>
            <a:off x="472439" y="1465560"/>
            <a:ext cx="4872753" cy="1005840"/>
          </a:xfrm>
          <a:prstGeom prst="rect">
            <a:avLst/>
          </a:prstGeom>
        </p:spPr>
      </p:pic>
      <p:pic>
        <p:nvPicPr>
          <p:cNvPr id="15" name="Picture 14">
            <a:extLst>
              <a:ext uri="{FF2B5EF4-FFF2-40B4-BE49-F238E27FC236}">
                <a16:creationId xmlns:a16="http://schemas.microsoft.com/office/drawing/2014/main" id="{5BA52E95-6590-DC4A-AB81-CC19D361676A}"/>
              </a:ext>
            </a:extLst>
          </p:cNvPr>
          <p:cNvPicPr>
            <a:picLocks noChangeAspect="1"/>
          </p:cNvPicPr>
          <p:nvPr/>
        </p:nvPicPr>
        <p:blipFill rotWithShape="1">
          <a:blip r:embed="rId3"/>
          <a:srcRect l="6452" t="7734" r="7002" b="69200"/>
          <a:stretch/>
        </p:blipFill>
        <p:spPr>
          <a:xfrm>
            <a:off x="472439" y="2563962"/>
            <a:ext cx="4883849" cy="1005840"/>
          </a:xfrm>
          <a:prstGeom prst="rect">
            <a:avLst/>
          </a:prstGeom>
        </p:spPr>
      </p:pic>
      <p:sp>
        <p:nvSpPr>
          <p:cNvPr id="16" name="Rounded Rectangle 15">
            <a:extLst>
              <a:ext uri="{FF2B5EF4-FFF2-40B4-BE49-F238E27FC236}">
                <a16:creationId xmlns:a16="http://schemas.microsoft.com/office/drawing/2014/main" id="{0A5779D9-3552-E949-95F1-EE955A00E72C}"/>
              </a:ext>
            </a:extLst>
          </p:cNvPr>
          <p:cNvSpPr>
            <a:spLocks noChangeAspect="1"/>
          </p:cNvSpPr>
          <p:nvPr/>
        </p:nvSpPr>
        <p:spPr>
          <a:xfrm>
            <a:off x="472439" y="3761799"/>
            <a:ext cx="4883849" cy="2710339"/>
          </a:xfrm>
          <a:prstGeom prst="roundRect">
            <a:avLst>
              <a:gd name="adj" fmla="val 9252"/>
            </a:avLst>
          </a:prstGeom>
          <a:solidFill>
            <a:schemeClr val="bg1"/>
          </a:solidFill>
          <a:ln w="158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5760" tIns="182880" rIns="274320" bIns="182880" rtlCol="0" anchor="t" anchorCtr="0">
            <a:spAutoFit/>
          </a:bodyPr>
          <a:lstStyle/>
          <a:p>
            <a:r>
              <a:rPr lang="en-US" sz="1600" b="1" dirty="0">
                <a:solidFill>
                  <a:schemeClr val="tx1"/>
                </a:solidFill>
                <a:latin typeface="Open Sans" pitchFamily="2" charset="0"/>
                <a:ea typeface="Open Sans" pitchFamily="2" charset="0"/>
                <a:cs typeface="Open Sans" pitchFamily="2" charset="0"/>
              </a:rPr>
              <a:t>INTERNAL REDUNDANCY</a:t>
            </a:r>
          </a:p>
          <a:p>
            <a:endParaRPr lang="en-US" sz="1600" b="1" dirty="0">
              <a:solidFill>
                <a:schemeClr val="tx1"/>
              </a:solidFill>
              <a:latin typeface="Open Sans" pitchFamily="2" charset="0"/>
              <a:ea typeface="Open Sans" pitchFamily="2" charset="0"/>
              <a:cs typeface="Open Sans" pitchFamily="2" charset="0"/>
            </a:endParaRPr>
          </a:p>
          <a:p>
            <a:r>
              <a:rPr lang="en-US" sz="1600" dirty="0">
                <a:solidFill>
                  <a:schemeClr val="tx1"/>
                </a:solidFill>
                <a:latin typeface="Open Sans" pitchFamily="2" charset="0"/>
                <a:ea typeface="Open Sans" pitchFamily="2" charset="0"/>
                <a:cs typeface="Open Sans" pitchFamily="2" charset="0"/>
              </a:rPr>
              <a:t>Normal operating speed is 10/ft./s: 30% of safe operating speed. </a:t>
            </a:r>
          </a:p>
          <a:p>
            <a:endParaRPr lang="en-US" sz="1600" dirty="0">
              <a:solidFill>
                <a:schemeClr val="tx1"/>
              </a:solidFill>
              <a:latin typeface="Open Sans" pitchFamily="2" charset="0"/>
              <a:ea typeface="Open Sans" pitchFamily="2" charset="0"/>
              <a:cs typeface="Open Sans" pitchFamily="2" charset="0"/>
            </a:endParaRPr>
          </a:p>
          <a:p>
            <a:r>
              <a:rPr lang="en-US" sz="1600" dirty="0">
                <a:solidFill>
                  <a:schemeClr val="tx1"/>
                </a:solidFill>
                <a:latin typeface="Open Sans" pitchFamily="2" charset="0"/>
                <a:ea typeface="Open Sans" pitchFamily="2" charset="0"/>
                <a:cs typeface="Open Sans" pitchFamily="2" charset="0"/>
              </a:rPr>
              <a:t>Switching to 60% of safe operating speed; 20/ft./s we can take 50% of the Tower Systems down without a drop in performance.</a:t>
            </a:r>
          </a:p>
        </p:txBody>
      </p:sp>
    </p:spTree>
    <p:extLst>
      <p:ext uri="{BB962C8B-B14F-4D97-AF65-F5344CB8AC3E}">
        <p14:creationId xmlns:p14="http://schemas.microsoft.com/office/powerpoint/2010/main" val="1707794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D254B2-7F61-7A4D-9898-18E25305FF21}"/>
              </a:ext>
            </a:extLst>
          </p:cNvPr>
          <p:cNvSpPr>
            <a:spLocks noGrp="1"/>
          </p:cNvSpPr>
          <p:nvPr>
            <p:ph type="sldNum" sz="quarter" idx="12"/>
          </p:nvPr>
        </p:nvSpPr>
        <p:spPr/>
        <p:txBody>
          <a:bodyPr/>
          <a:lstStyle/>
          <a:p>
            <a:fld id="{E2DA9AF4-AB34-7244-8F4B-3C98FACDA519}" type="slidenum">
              <a:rPr lang="en-US" smtClean="0"/>
              <a:pPr/>
              <a:t>9</a:t>
            </a:fld>
            <a:endParaRPr lang="en-US" sz="700" dirty="0"/>
          </a:p>
        </p:txBody>
      </p:sp>
      <p:sp>
        <p:nvSpPr>
          <p:cNvPr id="5" name="Title 1">
            <a:extLst>
              <a:ext uri="{FF2B5EF4-FFF2-40B4-BE49-F238E27FC236}">
                <a16:creationId xmlns:a16="http://schemas.microsoft.com/office/drawing/2014/main" id="{A8F493C8-9B32-5142-87E5-5A7EA5E19627}"/>
              </a:ext>
            </a:extLst>
          </p:cNvPr>
          <p:cNvSpPr txBox="1">
            <a:spLocks/>
          </p:cNvSpPr>
          <p:nvPr/>
        </p:nvSpPr>
        <p:spPr>
          <a:xfrm>
            <a:off x="545589" y="465931"/>
            <a:ext cx="5413250" cy="1089529"/>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UNIQUE ASPECTS OF THE TECHNOLOGY</a:t>
            </a:r>
          </a:p>
        </p:txBody>
      </p:sp>
      <p:sp>
        <p:nvSpPr>
          <p:cNvPr id="6" name="Title 1">
            <a:extLst>
              <a:ext uri="{FF2B5EF4-FFF2-40B4-BE49-F238E27FC236}">
                <a16:creationId xmlns:a16="http://schemas.microsoft.com/office/drawing/2014/main" id="{2D0160AE-B56A-A246-A5BA-91477ACCFC8E}"/>
              </a:ext>
            </a:extLst>
          </p:cNvPr>
          <p:cNvSpPr txBox="1">
            <a:spLocks/>
          </p:cNvSpPr>
          <p:nvPr/>
        </p:nvSpPr>
        <p:spPr>
          <a:xfrm>
            <a:off x="7936992" y="465930"/>
            <a:ext cx="3728554" cy="590931"/>
          </a:xfrm>
          <a:prstGeom prst="rect">
            <a:avLst/>
          </a:prstGeom>
        </p:spPr>
        <p:txBody>
          <a:bodyPr wrap="square" l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Open Sans" pitchFamily="2" charset="0"/>
                <a:ea typeface="Open Sans" pitchFamily="2" charset="0"/>
                <a:cs typeface="Open Sans" pitchFamily="2" charset="0"/>
              </a:rPr>
              <a:t>RACK SPACE</a:t>
            </a:r>
          </a:p>
        </p:txBody>
      </p:sp>
      <p:sp>
        <p:nvSpPr>
          <p:cNvPr id="7" name="Rounded Rectangle 6">
            <a:extLst>
              <a:ext uri="{FF2B5EF4-FFF2-40B4-BE49-F238E27FC236}">
                <a16:creationId xmlns:a16="http://schemas.microsoft.com/office/drawing/2014/main" id="{11A3068C-87A0-BE4A-8BA0-CF5C6CF908A8}"/>
              </a:ext>
            </a:extLst>
          </p:cNvPr>
          <p:cNvSpPr>
            <a:spLocks noChangeAspect="1"/>
          </p:cNvSpPr>
          <p:nvPr/>
        </p:nvSpPr>
        <p:spPr>
          <a:xfrm>
            <a:off x="7936992" y="1838685"/>
            <a:ext cx="3682834" cy="4603433"/>
          </a:xfrm>
          <a:prstGeom prst="roundRect">
            <a:avLst>
              <a:gd name="adj" fmla="val 9252"/>
            </a:avLst>
          </a:prstGeom>
          <a:solidFill>
            <a:schemeClr val="bg1"/>
          </a:solidFill>
          <a:ln w="158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5760" tIns="182880" rIns="274320" bIns="182880" rtlCol="0" anchor="t" anchorCtr="0">
            <a:spAutoFit/>
          </a:bodyPr>
          <a:lstStyle/>
          <a:p>
            <a:r>
              <a:rPr lang="en-US" sz="2000" dirty="0">
                <a:solidFill>
                  <a:schemeClr val="tx1"/>
                </a:solidFill>
                <a:latin typeface="Open Sans" pitchFamily="2" charset="0"/>
                <a:ea typeface="Open Sans" pitchFamily="2" charset="0"/>
                <a:cs typeface="Open Sans" pitchFamily="2" charset="0"/>
              </a:rPr>
              <a:t>BASED ON AI SERVERS</a:t>
            </a:r>
          </a:p>
          <a:p>
            <a:endParaRPr lang="en-US" sz="2000" dirty="0">
              <a:solidFill>
                <a:schemeClr val="tx1"/>
              </a:solidFill>
              <a:latin typeface="Open Sans" pitchFamily="2" charset="0"/>
              <a:ea typeface="Open Sans" pitchFamily="2" charset="0"/>
              <a:cs typeface="Open Sans" pitchFamily="2" charset="0"/>
            </a:endParaRPr>
          </a:p>
          <a:p>
            <a:r>
              <a:rPr lang="en-US" sz="1600" b="1" dirty="0">
                <a:solidFill>
                  <a:schemeClr val="tx1"/>
                </a:solidFill>
              </a:rPr>
              <a:t>AI / High-Density GPU Servers (Increasingly Common)Per server</a:t>
            </a:r>
            <a:r>
              <a:rPr lang="en-US" sz="1600" dirty="0">
                <a:solidFill>
                  <a:schemeClr val="tx1"/>
                </a:solidFill>
              </a:rPr>
              <a:t>: 3–5+ kW (GPU-heavy).</a:t>
            </a:r>
          </a:p>
          <a:p>
            <a:r>
              <a:rPr lang="en-US" sz="1600" b="1" dirty="0">
                <a:solidFill>
                  <a:schemeClr val="tx1"/>
                </a:solidFill>
              </a:rPr>
              <a:t>Rack power density</a:t>
            </a:r>
            <a:r>
              <a:rPr lang="en-US" sz="1600" dirty="0">
                <a:solidFill>
                  <a:schemeClr val="tx1"/>
                </a:solidFill>
              </a:rPr>
              <a:t>: 40–100+ kW (often 50–60+ kW average for AI).</a:t>
            </a:r>
          </a:p>
          <a:p>
            <a:r>
              <a:rPr lang="en-US" sz="1600" dirty="0">
                <a:solidFill>
                  <a:schemeClr val="tx1"/>
                </a:solidFill>
              </a:rPr>
              <a:t>Fewer dense servers per rack (e.g., 8–16 high-end GPU servers).</a:t>
            </a:r>
          </a:p>
          <a:p>
            <a:r>
              <a:rPr lang="en-US" sz="1600" b="1" dirty="0">
                <a:solidFill>
                  <a:schemeClr val="tx1"/>
                </a:solidFill>
              </a:rPr>
              <a:t>Estimates</a:t>
            </a:r>
            <a:r>
              <a:rPr lang="en-US" sz="1600" dirty="0">
                <a:solidFill>
                  <a:schemeClr val="tx1"/>
                </a:solidFill>
              </a:rPr>
              <a:t>:~200 MW IT / 50 kW per rack = ~4,000 racks.</a:t>
            </a:r>
          </a:p>
          <a:p>
            <a:r>
              <a:rPr lang="en-US" sz="1600" dirty="0">
                <a:solidFill>
                  <a:schemeClr val="tx1"/>
                </a:solidFill>
              </a:rPr>
              <a:t>At 8–20 servers/rack → </a:t>
            </a:r>
            <a:r>
              <a:rPr lang="en-US" sz="1600" b="1" dirty="0">
                <a:solidFill>
                  <a:schemeClr val="tx1"/>
                </a:solidFill>
              </a:rPr>
              <a:t>~30,000–80,000 servers</a:t>
            </a:r>
            <a:r>
              <a:rPr lang="en-US" sz="1600" dirty="0">
                <a:solidFill>
                  <a:schemeClr val="tx1"/>
                </a:solidFill>
              </a:rPr>
              <a:t>.</a:t>
            </a:r>
          </a:p>
          <a:p>
            <a:r>
              <a:rPr lang="en-US" sz="1600" dirty="0">
                <a:solidFill>
                  <a:schemeClr val="tx1"/>
                </a:solidFill>
              </a:rPr>
              <a:t>For very high-density (80–100+ kW racks): Closer to </a:t>
            </a:r>
            <a:r>
              <a:rPr lang="en-US" sz="1600" b="1" dirty="0">
                <a:solidFill>
                  <a:schemeClr val="tx1"/>
                </a:solidFill>
              </a:rPr>
              <a:t>50,000 or fewer servers</a:t>
            </a:r>
            <a:r>
              <a:rPr lang="en-US" sz="1600" dirty="0">
                <a:solidFill>
                  <a:schemeClr val="tx1"/>
                </a:solidFill>
              </a:rPr>
              <a:t>.</a:t>
            </a:r>
          </a:p>
        </p:txBody>
      </p:sp>
      <p:graphicFrame>
        <p:nvGraphicFramePr>
          <p:cNvPr id="9" name="Table 8">
            <a:extLst>
              <a:ext uri="{FF2B5EF4-FFF2-40B4-BE49-F238E27FC236}">
                <a16:creationId xmlns:a16="http://schemas.microsoft.com/office/drawing/2014/main" id="{31CB945F-5511-114C-8D34-12EBB8B82815}"/>
              </a:ext>
            </a:extLst>
          </p:cNvPr>
          <p:cNvGraphicFramePr>
            <a:graphicFrameLocks noGrp="1"/>
          </p:cNvGraphicFramePr>
          <p:nvPr>
            <p:extLst>
              <p:ext uri="{D42A27DB-BD31-4B8C-83A1-F6EECF244321}">
                <p14:modId xmlns:p14="http://schemas.microsoft.com/office/powerpoint/2010/main" val="2110373136"/>
              </p:ext>
            </p:extLst>
          </p:nvPr>
        </p:nvGraphicFramePr>
        <p:xfrm>
          <a:off x="545589" y="1838685"/>
          <a:ext cx="6495292" cy="1700042"/>
        </p:xfrm>
        <a:graphic>
          <a:graphicData uri="http://schemas.openxmlformats.org/drawingml/2006/table">
            <a:tbl>
              <a:tblPr>
                <a:tableStyleId>{5C22544A-7EE6-4342-B048-85BDC9FD1C3A}</a:tableStyleId>
              </a:tblPr>
              <a:tblGrid>
                <a:gridCol w="2300858">
                  <a:extLst>
                    <a:ext uri="{9D8B030D-6E8A-4147-A177-3AD203B41FA5}">
                      <a16:colId xmlns:a16="http://schemas.microsoft.com/office/drawing/2014/main" val="3795209284"/>
                    </a:ext>
                  </a:extLst>
                </a:gridCol>
                <a:gridCol w="1359791">
                  <a:extLst>
                    <a:ext uri="{9D8B030D-6E8A-4147-A177-3AD203B41FA5}">
                      <a16:colId xmlns:a16="http://schemas.microsoft.com/office/drawing/2014/main" val="4234352727"/>
                    </a:ext>
                  </a:extLst>
                </a:gridCol>
                <a:gridCol w="428857">
                  <a:extLst>
                    <a:ext uri="{9D8B030D-6E8A-4147-A177-3AD203B41FA5}">
                      <a16:colId xmlns:a16="http://schemas.microsoft.com/office/drawing/2014/main" val="1357903909"/>
                    </a:ext>
                  </a:extLst>
                </a:gridCol>
                <a:gridCol w="1984025">
                  <a:extLst>
                    <a:ext uri="{9D8B030D-6E8A-4147-A177-3AD203B41FA5}">
                      <a16:colId xmlns:a16="http://schemas.microsoft.com/office/drawing/2014/main" val="4132012559"/>
                    </a:ext>
                  </a:extLst>
                </a:gridCol>
                <a:gridCol w="421761">
                  <a:extLst>
                    <a:ext uri="{9D8B030D-6E8A-4147-A177-3AD203B41FA5}">
                      <a16:colId xmlns:a16="http://schemas.microsoft.com/office/drawing/2014/main" val="4250987155"/>
                    </a:ext>
                  </a:extLst>
                </a:gridCol>
              </a:tblGrid>
              <a:tr h="894998">
                <a:tc>
                  <a:txBody>
                    <a:bodyPr/>
                    <a:lstStyle/>
                    <a:p>
                      <a:pPr algn="l" fontAlgn="b"/>
                      <a:r>
                        <a:rPr lang="en-US" sz="1600" b="1" u="none" strike="noStrike" dirty="0">
                          <a:effectLst/>
                        </a:rPr>
                        <a:t>Data Center Space</a:t>
                      </a:r>
                      <a:endParaRPr lang="en-US" sz="1600" b="1"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l" fontAlgn="b"/>
                      <a:r>
                        <a:rPr lang="en-US" sz="1600" b="1" u="none" strike="noStrike" dirty="0">
                          <a:effectLst/>
                        </a:rPr>
                        <a:t>Area for Racks</a:t>
                      </a:r>
                      <a:endParaRPr lang="en-US" sz="1600" b="1"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l" fontAlgn="b"/>
                      <a:endParaRPr lang="en-US" sz="1600" b="1"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l" fontAlgn="b"/>
                      <a:r>
                        <a:rPr lang="en-US" sz="1600" b="1" u="none" strike="noStrike" dirty="0">
                          <a:effectLst/>
                        </a:rPr>
                        <a:t>AI SERVERS </a:t>
                      </a:r>
                      <a:br>
                        <a:rPr lang="en-US" sz="1600" b="1" u="none" strike="noStrike" dirty="0">
                          <a:effectLst/>
                        </a:rPr>
                      </a:br>
                      <a:r>
                        <a:rPr lang="en-US" sz="1600" b="1" u="none" strike="noStrike" dirty="0">
                          <a:effectLst/>
                        </a:rPr>
                        <a:t>POWER REQUIREMENT</a:t>
                      </a:r>
                      <a:endParaRPr lang="en-US" sz="1600" b="1"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l" fontAlgn="b"/>
                      <a:r>
                        <a:rPr lang="en-US" sz="1600" b="1" u="none" strike="noStrike" dirty="0">
                          <a:effectLst/>
                        </a:rPr>
                        <a:t> </a:t>
                      </a:r>
                      <a:endParaRPr lang="en-US" sz="1600" b="1"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069836"/>
                  </a:ext>
                </a:extLst>
              </a:tr>
              <a:tr h="402522">
                <a:tc>
                  <a:txBody>
                    <a:bodyPr/>
                    <a:lstStyle/>
                    <a:p>
                      <a:pPr algn="l" fontAlgn="b"/>
                      <a:r>
                        <a:rPr lang="en-US" sz="1600" u="none" strike="noStrike">
                          <a:effectLst/>
                        </a:rPr>
                        <a:t>42U Rack</a:t>
                      </a:r>
                      <a:endParaRPr lang="en-US" sz="1600" b="0" i="0" u="none" strike="noStrike">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l" fontAlgn="b"/>
                      <a:endParaRPr lang="en-US" sz="1600" b="0" i="0" u="none" strike="noStrike">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l" fontAlgn="b"/>
                      <a:endParaRPr lang="en-US" sz="1600" b="0" i="0" u="none" strike="noStrike">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ctr" fontAlgn="b"/>
                      <a:r>
                        <a:rPr lang="en-US" sz="1600" u="none" strike="noStrike">
                          <a:effectLst/>
                        </a:rPr>
                        <a:t>100</a:t>
                      </a:r>
                      <a:endParaRPr lang="en-US" sz="1600" b="0" i="0" u="none" strike="noStrike">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l" fontAlgn="b"/>
                      <a:r>
                        <a:rPr lang="en-US" sz="1600" u="none" strike="noStrike" dirty="0">
                          <a:effectLst/>
                        </a:rPr>
                        <a:t>KW</a:t>
                      </a:r>
                      <a:endParaRPr lang="en-US" sz="1600" b="0"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09360050"/>
                  </a:ext>
                </a:extLst>
              </a:tr>
              <a:tr h="402522">
                <a:tc>
                  <a:txBody>
                    <a:bodyPr/>
                    <a:lstStyle/>
                    <a:p>
                      <a:pPr algn="ctr" fontAlgn="b"/>
                      <a:r>
                        <a:rPr lang="en-US" sz="1600" u="none" strike="noStrike" dirty="0">
                          <a:effectLst/>
                        </a:rPr>
                        <a:t>3,000</a:t>
                      </a:r>
                      <a:endParaRPr lang="en-US" sz="1600" b="0" i="0" u="none" strike="noStrike" dirty="0">
                        <a:effectLst/>
                        <a:latin typeface="Arial" panose="020B0604020202020204" pitchFamily="34" charset="0"/>
                      </a:endParaRPr>
                    </a:p>
                  </a:txBody>
                  <a:tcPr marL="0" marR="0" marT="0" marB="0" anchor="b">
                    <a:noFill/>
                  </a:tcPr>
                </a:tc>
                <a:tc>
                  <a:txBody>
                    <a:bodyPr/>
                    <a:lstStyle/>
                    <a:p>
                      <a:pPr algn="ctr" fontAlgn="b"/>
                      <a:r>
                        <a:rPr lang="en-US" sz="1600" u="none" strike="noStrike">
                          <a:effectLst/>
                        </a:rPr>
                        <a:t>384,000</a:t>
                      </a:r>
                      <a:endParaRPr lang="en-US" sz="1600" b="0" i="0" u="none" strike="noStrike">
                        <a:effectLst/>
                        <a:latin typeface="Arial" panose="020B0604020202020204" pitchFamily="34" charset="0"/>
                      </a:endParaRPr>
                    </a:p>
                  </a:txBody>
                  <a:tcPr marL="0" marR="0" marT="0" marB="0" anchor="b">
                    <a:noFill/>
                  </a:tcPr>
                </a:tc>
                <a:tc>
                  <a:txBody>
                    <a:bodyPr/>
                    <a:lstStyle/>
                    <a:p>
                      <a:pPr algn="ctr" fontAlgn="b"/>
                      <a:r>
                        <a:rPr lang="en-US" sz="1600" u="none" strike="noStrike">
                          <a:effectLst/>
                        </a:rPr>
                        <a:t>30%</a:t>
                      </a:r>
                      <a:endParaRPr lang="en-US" sz="1600" b="0" i="0" u="none" strike="noStrike">
                        <a:effectLst/>
                        <a:latin typeface="Arial" panose="020B0604020202020204" pitchFamily="34" charset="0"/>
                      </a:endParaRPr>
                    </a:p>
                  </a:txBody>
                  <a:tcPr marL="0" marR="0" marT="0" marB="0" anchor="b">
                    <a:noFill/>
                  </a:tcPr>
                </a:tc>
                <a:tc>
                  <a:txBody>
                    <a:bodyPr/>
                    <a:lstStyle/>
                    <a:p>
                      <a:pPr algn="ctr" fontAlgn="b"/>
                      <a:r>
                        <a:rPr lang="en-US" sz="1600" b="1" u="none" strike="noStrike" dirty="0">
                          <a:effectLst/>
                        </a:rPr>
                        <a:t>300</a:t>
                      </a:r>
                      <a:endParaRPr lang="en-US" sz="1600" b="1" i="0" u="none" strike="noStrike" dirty="0">
                        <a:effectLst/>
                        <a:latin typeface="Arial" panose="020B0604020202020204" pitchFamily="34" charset="0"/>
                      </a:endParaRPr>
                    </a:p>
                  </a:txBody>
                  <a:tcPr marL="0" marR="0" marT="0" marB="0" anchor="b">
                    <a:noFill/>
                  </a:tcPr>
                </a:tc>
                <a:tc>
                  <a:txBody>
                    <a:bodyPr/>
                    <a:lstStyle/>
                    <a:p>
                      <a:pPr algn="l" fontAlgn="b"/>
                      <a:r>
                        <a:rPr lang="en-US" sz="1600" b="1" u="none" strike="noStrike" dirty="0">
                          <a:effectLst/>
                        </a:rPr>
                        <a:t>MW</a:t>
                      </a:r>
                      <a:endParaRPr lang="en-US" sz="1600" b="1" i="0" u="none" strike="noStrike" dirty="0">
                        <a:effectLst/>
                        <a:latin typeface="Arial" panose="020B0604020202020204" pitchFamily="34" charset="0"/>
                      </a:endParaRPr>
                    </a:p>
                  </a:txBody>
                  <a:tcPr marL="0" marR="0" marT="0" marB="0" anchor="b">
                    <a:noFill/>
                  </a:tcPr>
                </a:tc>
                <a:extLst>
                  <a:ext uri="{0D108BD9-81ED-4DB2-BD59-A6C34878D82A}">
                    <a16:rowId xmlns:a16="http://schemas.microsoft.com/office/drawing/2014/main" val="1481047524"/>
                  </a:ext>
                </a:extLst>
              </a:tr>
            </a:tbl>
          </a:graphicData>
        </a:graphic>
      </p:graphicFrame>
      <p:pic>
        <p:nvPicPr>
          <p:cNvPr id="10" name="Picture 9">
            <a:extLst>
              <a:ext uri="{FF2B5EF4-FFF2-40B4-BE49-F238E27FC236}">
                <a16:creationId xmlns:a16="http://schemas.microsoft.com/office/drawing/2014/main" id="{DEC59B92-B800-2444-B95B-160300B398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5589" y="4361450"/>
            <a:ext cx="6484858" cy="1326118"/>
          </a:xfrm>
          <a:prstGeom prst="rect">
            <a:avLst/>
          </a:prstGeom>
        </p:spPr>
      </p:pic>
    </p:spTree>
    <p:extLst>
      <p:ext uri="{BB962C8B-B14F-4D97-AF65-F5344CB8AC3E}">
        <p14:creationId xmlns:p14="http://schemas.microsoft.com/office/powerpoint/2010/main" val="11965840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6504</TotalTime>
  <Words>2465</Words>
  <Application>Microsoft Macintosh PowerPoint</Application>
  <PresentationFormat>Widescreen</PresentationFormat>
  <Paragraphs>371</Paragraphs>
  <Slides>24</Slides>
  <Notes>17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MS Mincho</vt:lpstr>
      <vt:lpstr>Aptos</vt:lpstr>
      <vt:lpstr>Arial</vt:lpstr>
      <vt:lpstr>Calibri</vt:lpstr>
      <vt:lpstr>Calibri Light</vt:lpstr>
      <vt:lpstr>Cambria</vt:lpstr>
      <vt:lpstr>Helvetica Neue</vt:lpstr>
      <vt:lpstr>Inter</vt:lpstr>
      <vt:lpstr>Lato</vt:lpstr>
      <vt:lpstr>Open Sans</vt:lpstr>
      <vt:lpstr>Open Sans Light</vt:lpstr>
      <vt:lpstr>Roboto</vt:lpstr>
      <vt:lpstr>Roboto Medium</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100% Up Time</dc:title>
  <dc:creator>Microsoft Office User</dc:creator>
  <cp:lastModifiedBy>Microsoft Office User</cp:lastModifiedBy>
  <cp:revision>201</cp:revision>
  <cp:lastPrinted>2026-04-01T22:33:06Z</cp:lastPrinted>
  <dcterms:created xsi:type="dcterms:W3CDTF">2026-03-24T16:13:04Z</dcterms:created>
  <dcterms:modified xsi:type="dcterms:W3CDTF">2026-05-23T18:25:06Z</dcterms:modified>
</cp:coreProperties>
</file>